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56" r:id="rId3"/>
    <p:sldId id="302" r:id="rId4"/>
    <p:sldId id="303" r:id="rId5"/>
    <p:sldId id="301" r:id="rId6"/>
    <p:sldId id="304" r:id="rId7"/>
    <p:sldId id="258" r:id="rId8"/>
    <p:sldId id="329" r:id="rId9"/>
    <p:sldId id="320" r:id="rId10"/>
    <p:sldId id="322" r:id="rId11"/>
    <p:sldId id="335" r:id="rId12"/>
    <p:sldId id="343" r:id="rId13"/>
    <p:sldId id="344" r:id="rId14"/>
    <p:sldId id="345" r:id="rId15"/>
    <p:sldId id="346" r:id="rId16"/>
    <p:sldId id="347" r:id="rId17"/>
    <p:sldId id="348" r:id="rId18"/>
    <p:sldId id="349" r:id="rId19"/>
    <p:sldId id="367" r:id="rId20"/>
    <p:sldId id="368" r:id="rId21"/>
    <p:sldId id="350" r:id="rId22"/>
    <p:sldId id="342" r:id="rId23"/>
    <p:sldId id="352" r:id="rId24"/>
    <p:sldId id="353" r:id="rId25"/>
    <p:sldId id="354" r:id="rId26"/>
    <p:sldId id="355" r:id="rId27"/>
    <p:sldId id="351" r:id="rId28"/>
    <p:sldId id="357" r:id="rId29"/>
    <p:sldId id="358" r:id="rId30"/>
    <p:sldId id="359" r:id="rId31"/>
    <p:sldId id="360" r:id="rId32"/>
    <p:sldId id="361" r:id="rId33"/>
    <p:sldId id="362" r:id="rId34"/>
    <p:sldId id="363" r:id="rId35"/>
    <p:sldId id="364" r:id="rId36"/>
    <p:sldId id="365" r:id="rId37"/>
    <p:sldId id="330" r:id="rId38"/>
    <p:sldId id="307" r:id="rId39"/>
    <p:sldId id="308" r:id="rId40"/>
    <p:sldId id="309" r:id="rId41"/>
    <p:sldId id="291" r:id="rId42"/>
    <p:sldId id="339" r:id="rId43"/>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CFC"/>
    <a:srgbClr val="CC00CC"/>
    <a:srgbClr val="FDE9F0"/>
    <a:srgbClr val="CC0000"/>
    <a:srgbClr val="B34D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00" autoAdjust="0"/>
  </p:normalViewPr>
  <p:slideViewPr>
    <p:cSldViewPr>
      <p:cViewPr varScale="1">
        <p:scale>
          <a:sx n="53" d="100"/>
          <a:sy n="53" d="100"/>
        </p:scale>
        <p:origin x="1588"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9F40375F-A649-45EA-A49C-93CFA41FEF9B}" type="datetimeFigureOut">
              <a:rPr lang="fr-FR" smtClean="0"/>
              <a:t>09/03/2022</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4DB8E1ED-00B7-4565-886C-35BE77B4B095}" type="slidenum">
              <a:rPr lang="fr-FR" smtClean="0"/>
              <a:t>‹N°›</a:t>
            </a:fld>
            <a:endParaRPr lang="fr-FR"/>
          </a:p>
        </p:txBody>
      </p:sp>
    </p:spTree>
    <p:extLst>
      <p:ext uri="{BB962C8B-B14F-4D97-AF65-F5344CB8AC3E}">
        <p14:creationId xmlns:p14="http://schemas.microsoft.com/office/powerpoint/2010/main" val="3870098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DB8E1ED-00B7-4565-886C-35BE77B4B095}" type="slidenum">
              <a:rPr lang="fr-FR" smtClean="0"/>
              <a:t>14</a:t>
            </a:fld>
            <a:endParaRPr lang="fr-FR"/>
          </a:p>
        </p:txBody>
      </p:sp>
    </p:spTree>
    <p:extLst>
      <p:ext uri="{BB962C8B-B14F-4D97-AF65-F5344CB8AC3E}">
        <p14:creationId xmlns:p14="http://schemas.microsoft.com/office/powerpoint/2010/main" val="3975689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DB8E1ED-00B7-4565-886C-35BE77B4B095}" type="slidenum">
              <a:rPr lang="fr-FR" smtClean="0"/>
              <a:t>21</a:t>
            </a:fld>
            <a:endParaRPr lang="fr-FR"/>
          </a:p>
        </p:txBody>
      </p:sp>
    </p:spTree>
    <p:extLst>
      <p:ext uri="{BB962C8B-B14F-4D97-AF65-F5344CB8AC3E}">
        <p14:creationId xmlns:p14="http://schemas.microsoft.com/office/powerpoint/2010/main" val="55082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DB8E1ED-00B7-4565-886C-35BE77B4B095}" type="slidenum">
              <a:rPr lang="fr-FR" smtClean="0"/>
              <a:t>26</a:t>
            </a:fld>
            <a:endParaRPr lang="fr-FR"/>
          </a:p>
        </p:txBody>
      </p:sp>
    </p:spTree>
    <p:extLst>
      <p:ext uri="{BB962C8B-B14F-4D97-AF65-F5344CB8AC3E}">
        <p14:creationId xmlns:p14="http://schemas.microsoft.com/office/powerpoint/2010/main" val="3510438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6B8EAC1-B4ED-4097-BF25-6CA9A8FF05D7}" type="datetime1">
              <a:rPr lang="fr-FR" smtClean="0"/>
              <a:t>09/03/2022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52CA06-789F-43F1-AC1A-71309998D267}" type="slidenum">
              <a:rPr lang="fr-FR" smtClean="0"/>
              <a:t>‹N°›</a:t>
            </a:fld>
            <a:endParaRPr lang="fr-FR"/>
          </a:p>
        </p:txBody>
      </p:sp>
    </p:spTree>
    <p:extLst>
      <p:ext uri="{BB962C8B-B14F-4D97-AF65-F5344CB8AC3E}">
        <p14:creationId xmlns:p14="http://schemas.microsoft.com/office/powerpoint/2010/main" val="242728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59D8609-5FA6-4C3A-BC57-639454716D2B}" type="datetime1">
              <a:rPr lang="fr-FR" smtClean="0"/>
              <a:t>09/03/2022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52CA06-789F-43F1-AC1A-71309998D267}" type="slidenum">
              <a:rPr lang="fr-FR" smtClean="0"/>
              <a:t>‹N°›</a:t>
            </a:fld>
            <a:endParaRPr lang="fr-FR"/>
          </a:p>
        </p:txBody>
      </p:sp>
    </p:spTree>
    <p:extLst>
      <p:ext uri="{BB962C8B-B14F-4D97-AF65-F5344CB8AC3E}">
        <p14:creationId xmlns:p14="http://schemas.microsoft.com/office/powerpoint/2010/main" val="344107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96C54AB-4054-4274-A13D-9B8385C3F202}" type="datetime1">
              <a:rPr lang="fr-FR" smtClean="0"/>
              <a:t>09/03/2022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52CA06-789F-43F1-AC1A-71309998D267}" type="slidenum">
              <a:rPr lang="fr-FR" smtClean="0"/>
              <a:t>‹N°›</a:t>
            </a:fld>
            <a:endParaRPr lang="fr-FR"/>
          </a:p>
        </p:txBody>
      </p:sp>
    </p:spTree>
    <p:extLst>
      <p:ext uri="{BB962C8B-B14F-4D97-AF65-F5344CB8AC3E}">
        <p14:creationId xmlns:p14="http://schemas.microsoft.com/office/powerpoint/2010/main" val="1484202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5">
            <a:extLst/>
          </p:cNvPr>
          <p:cNvSpPr>
            <a:spLocks noGrp="1"/>
          </p:cNvSpPr>
          <p:nvPr>
            <p:ph type="sldNum" sz="quarter" idx="14"/>
          </p:nvPr>
        </p:nvSpPr>
        <p:spPr/>
        <p:txBody>
          <a:bodyPr/>
          <a:lstStyle>
            <a:lvl1pPr>
              <a:defRPr/>
            </a:lvl1pPr>
          </a:lstStyle>
          <a:p>
            <a:pPr>
              <a:defRPr/>
            </a:pPr>
            <a:fld id="{349A9A69-5DC3-48AE-8AA3-616A5144F493}" type="slidenum">
              <a:rPr lang="fr-FR" altLang="fr-FR"/>
              <a:pPr>
                <a:defRPr/>
              </a:pPr>
              <a:t>‹N°›</a:t>
            </a:fld>
            <a:endParaRPr lang="fr-FR" altLang="fr-FR"/>
          </a:p>
        </p:txBody>
      </p:sp>
    </p:spTree>
    <p:extLst>
      <p:ext uri="{BB962C8B-B14F-4D97-AF65-F5344CB8AC3E}">
        <p14:creationId xmlns:p14="http://schemas.microsoft.com/office/powerpoint/2010/main" val="3745478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43A5C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43A5C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5">
            <a:extLst/>
          </p:cNvPr>
          <p:cNvSpPr>
            <a:spLocks noGrp="1"/>
          </p:cNvSpPr>
          <p:nvPr>
            <p:ph type="sldNum" sz="quarter" idx="10"/>
          </p:nvPr>
        </p:nvSpPr>
        <p:spPr/>
        <p:txBody>
          <a:bodyPr/>
          <a:lstStyle>
            <a:lvl1pPr>
              <a:defRPr/>
            </a:lvl1pPr>
          </a:lstStyle>
          <a:p>
            <a:pPr>
              <a:defRPr/>
            </a:pPr>
            <a:fld id="{012C8519-5857-463D-B5B7-1B1ACE5485C3}" type="slidenum">
              <a:rPr lang="fr-FR" altLang="fr-FR"/>
              <a:pPr>
                <a:defRPr/>
              </a:pPr>
              <a:t>‹N°›</a:t>
            </a:fld>
            <a:endParaRPr lang="fr-FR" altLang="fr-FR"/>
          </a:p>
        </p:txBody>
      </p:sp>
    </p:spTree>
    <p:extLst>
      <p:ext uri="{BB962C8B-B14F-4D97-AF65-F5344CB8AC3E}">
        <p14:creationId xmlns:p14="http://schemas.microsoft.com/office/powerpoint/2010/main" val="1568696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p:nvPr>
        </p:nvSpPr>
        <p:spPr>
          <a:xfrm>
            <a:off x="804863" y="1469378"/>
            <a:ext cx="7881937" cy="4397375"/>
          </a:xfrm>
        </p:spPr>
        <p:txBody>
          <a:bodyPr/>
          <a:lstStyle>
            <a:lvl1pPr>
              <a:buClr>
                <a:srgbClr val="43A5C1"/>
              </a:buClr>
              <a:defRPr>
                <a:solidFill>
                  <a:srgbClr val="000000"/>
                </a:solidFill>
              </a:defRPr>
            </a:lvl1pPr>
          </a:lstStyle>
          <a:p>
            <a:pPr lvl="0"/>
            <a:r>
              <a:rPr lang="fr-FR"/>
              <a:t>Modifiez les styles du texte du masque</a:t>
            </a:r>
          </a:p>
        </p:txBody>
      </p:sp>
      <p:sp>
        <p:nvSpPr>
          <p:cNvPr id="4" name="Espace réservé du numéro de diapositive 5">
            <a:extLst/>
          </p:cNvPr>
          <p:cNvSpPr>
            <a:spLocks noGrp="1"/>
          </p:cNvSpPr>
          <p:nvPr>
            <p:ph type="sldNum" sz="quarter" idx="14"/>
          </p:nvPr>
        </p:nvSpPr>
        <p:spPr/>
        <p:txBody>
          <a:bodyPr/>
          <a:lstStyle>
            <a:lvl1pPr>
              <a:defRPr/>
            </a:lvl1pPr>
          </a:lstStyle>
          <a:p>
            <a:pPr>
              <a:defRPr/>
            </a:pPr>
            <a:fld id="{EE584E36-45B2-4D2B-BC21-8853B91F5014}" type="slidenum">
              <a:rPr lang="fr-FR" altLang="fr-FR"/>
              <a:pPr>
                <a:defRPr/>
              </a:pPr>
              <a:t>‹N°›</a:t>
            </a:fld>
            <a:endParaRPr lang="fr-FR" altLang="fr-FR"/>
          </a:p>
        </p:txBody>
      </p:sp>
    </p:spTree>
    <p:extLst>
      <p:ext uri="{BB962C8B-B14F-4D97-AF65-F5344CB8AC3E}">
        <p14:creationId xmlns:p14="http://schemas.microsoft.com/office/powerpoint/2010/main" val="3223889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Espace réservé du numéro de diapositive 5">
            <a:extLst/>
          </p:cNvPr>
          <p:cNvSpPr>
            <a:spLocks noGrp="1"/>
          </p:cNvSpPr>
          <p:nvPr>
            <p:ph type="sldNum" sz="quarter" idx="10"/>
          </p:nvPr>
        </p:nvSpPr>
        <p:spPr/>
        <p:txBody>
          <a:bodyPr/>
          <a:lstStyle>
            <a:lvl1pPr>
              <a:defRPr/>
            </a:lvl1pPr>
          </a:lstStyle>
          <a:p>
            <a:pPr>
              <a:defRPr/>
            </a:pPr>
            <a:fld id="{D2A2AB41-83A2-43D1-A158-A1E1968EB857}" type="slidenum">
              <a:rPr lang="fr-FR" altLang="fr-FR"/>
              <a:pPr>
                <a:defRPr/>
              </a:pPr>
              <a:t>‹N°›</a:t>
            </a:fld>
            <a:endParaRPr lang="fr-FR" altLang="fr-FR"/>
          </a:p>
        </p:txBody>
      </p:sp>
    </p:spTree>
    <p:extLst>
      <p:ext uri="{BB962C8B-B14F-4D97-AF65-F5344CB8AC3E}">
        <p14:creationId xmlns:p14="http://schemas.microsoft.com/office/powerpoint/2010/main" val="24747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B92F5D7-DD65-49DF-8C2B-61B1B150C45E}" type="datetime1">
              <a:rPr lang="fr-FR" smtClean="0"/>
              <a:t>09/03/2022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52CA06-789F-43F1-AC1A-71309998D267}" type="slidenum">
              <a:rPr lang="fr-FR" smtClean="0"/>
              <a:t>‹N°›</a:t>
            </a:fld>
            <a:endParaRPr lang="fr-FR"/>
          </a:p>
        </p:txBody>
      </p:sp>
    </p:spTree>
    <p:extLst>
      <p:ext uri="{BB962C8B-B14F-4D97-AF65-F5344CB8AC3E}">
        <p14:creationId xmlns:p14="http://schemas.microsoft.com/office/powerpoint/2010/main" val="364317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0860AA0-E91A-4066-BC0D-E6C9E30BEF97}" type="datetime1">
              <a:rPr lang="fr-FR" smtClean="0"/>
              <a:t>09/03/2022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52CA06-789F-43F1-AC1A-71309998D267}" type="slidenum">
              <a:rPr lang="fr-FR" smtClean="0"/>
              <a:t>‹N°›</a:t>
            </a:fld>
            <a:endParaRPr lang="fr-FR"/>
          </a:p>
        </p:txBody>
      </p:sp>
    </p:spTree>
    <p:extLst>
      <p:ext uri="{BB962C8B-B14F-4D97-AF65-F5344CB8AC3E}">
        <p14:creationId xmlns:p14="http://schemas.microsoft.com/office/powerpoint/2010/main" val="707455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EB2FBBE-BC84-4604-92C5-86E1F7173297}" type="datetime1">
              <a:rPr lang="fr-FR" smtClean="0"/>
              <a:t>09/03/2022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52CA06-789F-43F1-AC1A-71309998D267}" type="slidenum">
              <a:rPr lang="fr-FR" smtClean="0"/>
              <a:t>‹N°›</a:t>
            </a:fld>
            <a:endParaRPr lang="fr-FR"/>
          </a:p>
        </p:txBody>
      </p:sp>
    </p:spTree>
    <p:extLst>
      <p:ext uri="{BB962C8B-B14F-4D97-AF65-F5344CB8AC3E}">
        <p14:creationId xmlns:p14="http://schemas.microsoft.com/office/powerpoint/2010/main" val="152064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A520ABE-C9D3-4C95-A584-8B2C6DB0B9DE}" type="datetime1">
              <a:rPr lang="fr-FR" smtClean="0"/>
              <a:t>09/03/2022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552CA06-789F-43F1-AC1A-71309998D267}" type="slidenum">
              <a:rPr lang="fr-FR" smtClean="0"/>
              <a:t>‹N°›</a:t>
            </a:fld>
            <a:endParaRPr lang="fr-FR"/>
          </a:p>
        </p:txBody>
      </p:sp>
    </p:spTree>
    <p:extLst>
      <p:ext uri="{BB962C8B-B14F-4D97-AF65-F5344CB8AC3E}">
        <p14:creationId xmlns:p14="http://schemas.microsoft.com/office/powerpoint/2010/main" val="2325227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C3112E8-E35B-423C-AF01-38B8AF8A6E96}" type="datetime1">
              <a:rPr lang="fr-FR" smtClean="0"/>
              <a:t>09/03/2022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552CA06-789F-43F1-AC1A-71309998D267}" type="slidenum">
              <a:rPr lang="fr-FR" smtClean="0"/>
              <a:t>‹N°›</a:t>
            </a:fld>
            <a:endParaRPr lang="fr-FR"/>
          </a:p>
        </p:txBody>
      </p:sp>
    </p:spTree>
    <p:extLst>
      <p:ext uri="{BB962C8B-B14F-4D97-AF65-F5344CB8AC3E}">
        <p14:creationId xmlns:p14="http://schemas.microsoft.com/office/powerpoint/2010/main" val="2212198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4204119-4843-4097-86BF-919C4DE860B3}" type="datetime1">
              <a:rPr lang="fr-FR" smtClean="0"/>
              <a:t>09/03/2022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552CA06-789F-43F1-AC1A-71309998D267}" type="slidenum">
              <a:rPr lang="fr-FR" smtClean="0"/>
              <a:t>‹N°›</a:t>
            </a:fld>
            <a:endParaRPr lang="fr-FR"/>
          </a:p>
        </p:txBody>
      </p:sp>
    </p:spTree>
    <p:extLst>
      <p:ext uri="{BB962C8B-B14F-4D97-AF65-F5344CB8AC3E}">
        <p14:creationId xmlns:p14="http://schemas.microsoft.com/office/powerpoint/2010/main" val="284121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BDEC183-7BAC-4AE9-A1FA-43F565B8D48F}" type="datetime1">
              <a:rPr lang="fr-FR" smtClean="0"/>
              <a:t>09/03/2022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52CA06-789F-43F1-AC1A-71309998D267}" type="slidenum">
              <a:rPr lang="fr-FR" smtClean="0"/>
              <a:t>‹N°›</a:t>
            </a:fld>
            <a:endParaRPr lang="fr-FR"/>
          </a:p>
        </p:txBody>
      </p:sp>
    </p:spTree>
    <p:extLst>
      <p:ext uri="{BB962C8B-B14F-4D97-AF65-F5344CB8AC3E}">
        <p14:creationId xmlns:p14="http://schemas.microsoft.com/office/powerpoint/2010/main" val="350917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5003952-C192-4832-A41C-BAF5B3C3C666}" type="datetime1">
              <a:rPr lang="fr-FR" smtClean="0"/>
              <a:t>09/03/2022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52CA06-789F-43F1-AC1A-71309998D267}" type="slidenum">
              <a:rPr lang="fr-FR" smtClean="0"/>
              <a:t>‹N°›</a:t>
            </a:fld>
            <a:endParaRPr lang="fr-FR"/>
          </a:p>
        </p:txBody>
      </p:sp>
    </p:spTree>
    <p:extLst>
      <p:ext uri="{BB962C8B-B14F-4D97-AF65-F5344CB8AC3E}">
        <p14:creationId xmlns:p14="http://schemas.microsoft.com/office/powerpoint/2010/main" val="355594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image" Target="../media/image2.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2466D-6198-47F4-98B1-024779C32DAB}" type="datetime1">
              <a:rPr lang="fr-FR" smtClean="0"/>
              <a:t>09/03/2022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52CA06-789F-43F1-AC1A-71309998D267}" type="slidenum">
              <a:rPr lang="fr-FR" smtClean="0"/>
              <a:t>‹N°›</a:t>
            </a:fld>
            <a:endParaRPr lang="fr-FR"/>
          </a:p>
        </p:txBody>
      </p:sp>
    </p:spTree>
    <p:extLst>
      <p:ext uri="{BB962C8B-B14F-4D97-AF65-F5344CB8AC3E}">
        <p14:creationId xmlns:p14="http://schemas.microsoft.com/office/powerpoint/2010/main" val="310653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p:cNvPr>
          <p:cNvSpPr>
            <a:spLocks noGrp="1"/>
          </p:cNvSpPr>
          <p:nvPr>
            <p:ph type="title"/>
          </p:nvPr>
        </p:nvSpPr>
        <p:spPr>
          <a:xfrm>
            <a:off x="804863" y="182563"/>
            <a:ext cx="7881937" cy="1287462"/>
          </a:xfrm>
          <a:prstGeom prst="rect">
            <a:avLst/>
          </a:prstGeom>
        </p:spPr>
        <p:txBody>
          <a:bodyPr vert="horz" lIns="91440" tIns="45720" rIns="91440" bIns="45720" rtlCol="0" anchor="ctr">
            <a:normAutofit/>
          </a:bodyPr>
          <a:lstStyle/>
          <a:p>
            <a:r>
              <a:rPr lang="fr-FR" dirty="0"/>
              <a:t>Cliquez et modifiez le titre</a:t>
            </a:r>
          </a:p>
        </p:txBody>
      </p:sp>
      <p:sp>
        <p:nvSpPr>
          <p:cNvPr id="1027" name="Espace réservé du texte 2"/>
          <p:cNvSpPr>
            <a:spLocks noGrp="1"/>
          </p:cNvSpPr>
          <p:nvPr>
            <p:ph type="body" idx="1"/>
          </p:nvPr>
        </p:nvSpPr>
        <p:spPr bwMode="auto">
          <a:xfrm>
            <a:off x="804863" y="1476375"/>
            <a:ext cx="78819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 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6" name="Espace réservé du numéro de diapositive 5">
            <a:extLst/>
          </p:cNvPr>
          <p:cNvSpPr>
            <a:spLocks noGrp="1"/>
          </p:cNvSpPr>
          <p:nvPr>
            <p:ph type="sldNum" sz="quarter" idx="4"/>
          </p:nvPr>
        </p:nvSpPr>
        <p:spPr>
          <a:xfrm>
            <a:off x="8150225" y="6391275"/>
            <a:ext cx="4508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b="1">
                <a:solidFill>
                  <a:srgbClr val="404040"/>
                </a:solidFill>
                <a:latin typeface="Arial" pitchFamily="34" charset="0"/>
              </a:defRPr>
            </a:lvl1pPr>
          </a:lstStyle>
          <a:p>
            <a:pPr fontAlgn="base">
              <a:spcBef>
                <a:spcPct val="0"/>
              </a:spcBef>
              <a:spcAft>
                <a:spcPct val="0"/>
              </a:spcAft>
              <a:defRPr/>
            </a:pPr>
            <a:fld id="{9871F8C1-85A4-4D6E-B3CA-4D7B5FF63B57}" type="slidenum">
              <a:rPr lang="fr-FR" altLang="fr-FR">
                <a:cs typeface="Arial" pitchFamily="34" charset="0"/>
              </a:rPr>
              <a:pPr fontAlgn="base">
                <a:spcBef>
                  <a:spcPct val="0"/>
                </a:spcBef>
                <a:spcAft>
                  <a:spcPct val="0"/>
                </a:spcAft>
                <a:defRPr/>
              </a:pPr>
              <a:t>‹N°›</a:t>
            </a:fld>
            <a:endParaRPr lang="fr-FR" altLang="fr-FR">
              <a:cs typeface="Arial" pitchFamily="34" charset="0"/>
            </a:endParaRPr>
          </a:p>
        </p:txBody>
      </p:sp>
      <p:pic>
        <p:nvPicPr>
          <p:cNvPr id="1029" name="Image 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 4"/>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1238" y="6408738"/>
            <a:ext cx="3111500"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 8"/>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256338" y="6308725"/>
            <a:ext cx="10302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M:\str-delcom\3 - Charte graphique\Logo MENJ\2018_MENJ_logo_horizontal_vect.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04863" y="6289675"/>
            <a:ext cx="12414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896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457200" rtl="0" eaLnBrk="0" fontAlgn="base" hangingPunct="0">
        <a:spcBef>
          <a:spcPct val="0"/>
        </a:spcBef>
        <a:spcAft>
          <a:spcPct val="0"/>
        </a:spcAft>
        <a:defRPr sz="2500" b="1" kern="1200" cap="all">
          <a:solidFill>
            <a:srgbClr val="404040"/>
          </a:solidFill>
          <a:latin typeface="Arial Black" charset="0"/>
          <a:ea typeface="Arial Black" charset="0"/>
          <a:cs typeface="Arial Black" charset="0"/>
        </a:defRPr>
      </a:lvl1pPr>
      <a:lvl2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9pPr>
    </p:titleStyle>
    <p:bodyStyle>
      <a:lvl1pPr marL="177800" indent="-177800" algn="l" defTabSz="457200" rtl="0" eaLnBrk="0" fontAlgn="base" hangingPunct="0">
        <a:spcBef>
          <a:spcPct val="20000"/>
        </a:spcBef>
        <a:spcAft>
          <a:spcPct val="0"/>
        </a:spcAft>
        <a:buClr>
          <a:srgbClr val="9F5BEF"/>
        </a:buClr>
        <a:buSzPct val="100000"/>
        <a:buFont typeface="Arial" pitchFamily="34" charset="0"/>
        <a:buChar char="■"/>
        <a:defRPr kern="1200">
          <a:solidFill>
            <a:srgbClr val="9F5BEF"/>
          </a:solidFill>
          <a:latin typeface="Arial" charset="0"/>
          <a:ea typeface="Arial" charset="0"/>
          <a:cs typeface="Arial" charset="0"/>
        </a:defRPr>
      </a:lvl1pPr>
      <a:lvl2pPr marL="627063" indent="-169863" algn="l" defTabSz="457200" rtl="0" eaLnBrk="0" fontAlgn="base" hangingPunct="0">
        <a:spcBef>
          <a:spcPct val="20000"/>
        </a:spcBef>
        <a:spcAft>
          <a:spcPct val="0"/>
        </a:spcAft>
        <a:buClr>
          <a:srgbClr val="9F5BEF"/>
        </a:buClr>
        <a:buFont typeface="Arial Italic"/>
        <a:buChar char="■"/>
        <a:defRPr sz="1300" kern="1200">
          <a:solidFill>
            <a:schemeClr val="tx1"/>
          </a:solidFill>
          <a:latin typeface="Arial" charset="0"/>
          <a:ea typeface="Arial" charset="0"/>
          <a:cs typeface="Arial" charset="0"/>
        </a:defRPr>
      </a:lvl2pPr>
      <a:lvl3pPr marL="627063" algn="l" defTabSz="457200" rtl="0" eaLnBrk="0" fontAlgn="base" hangingPunct="0">
        <a:spcBef>
          <a:spcPct val="20000"/>
        </a:spcBef>
        <a:spcAft>
          <a:spcPct val="0"/>
        </a:spcAft>
        <a:buClr>
          <a:srgbClr val="9F5BEF"/>
        </a:buClr>
        <a:buFont typeface="Arial" pitchFamily="34" charset="0"/>
        <a:defRPr sz="1300" kern="1200">
          <a:solidFill>
            <a:schemeClr val="tx1"/>
          </a:solidFill>
          <a:latin typeface="Arial" charset="0"/>
          <a:ea typeface="Arial" charset="0"/>
          <a:cs typeface="Arial" charset="0"/>
        </a:defRPr>
      </a:lvl3pPr>
      <a:lvl4pPr marL="627063" indent="177800" algn="l" defTabSz="457200" rtl="0" eaLnBrk="0" fontAlgn="base" hangingPunct="0">
        <a:spcBef>
          <a:spcPct val="20000"/>
        </a:spcBef>
        <a:spcAft>
          <a:spcPct val="0"/>
        </a:spcAft>
        <a:buClr>
          <a:srgbClr val="9F5BEF"/>
        </a:buClr>
        <a:buFont typeface="Arial" pitchFamily="34" charset="0"/>
        <a:buChar char="–"/>
        <a:defRPr sz="1100" kern="1200">
          <a:solidFill>
            <a:schemeClr val="tx1"/>
          </a:solidFill>
          <a:latin typeface="Arial" charset="0"/>
          <a:ea typeface="Arial" charset="0"/>
          <a:cs typeface="Arial" charset="0"/>
        </a:defRPr>
      </a:lvl4pPr>
      <a:lvl5pPr marL="806450" algn="l" defTabSz="457200" rtl="0" eaLnBrk="0" fontAlgn="base" hangingPunct="0">
        <a:spcBef>
          <a:spcPct val="20000"/>
        </a:spcBef>
        <a:spcAft>
          <a:spcPct val="0"/>
        </a:spcAft>
        <a:buClr>
          <a:srgbClr val="9F5BEF"/>
        </a:buClr>
        <a:buFont typeface="Arial" pitchFamily="34" charset="0"/>
        <a:defRPr sz="11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6.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6.xml"/><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nisep.fr"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5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g"/><Relationship Id="rId1" Type="http://schemas.openxmlformats.org/officeDocument/2006/relationships/slideLayout" Target="../slideLayouts/slideLayout6.xml"/><Relationship Id="rId4" Type="http://schemas.openxmlformats.org/officeDocument/2006/relationships/image" Target="../media/image54.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lesmetiers.net/"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eduscol.education.fr/"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926592"/>
            <a:ext cx="7772400" cy="1470025"/>
          </a:xfrm>
        </p:spPr>
        <p:txBody>
          <a:bodyPr/>
          <a:lstStyle/>
          <a:p>
            <a:r>
              <a:rPr lang="fr-FR" b="1" dirty="0" smtClean="0">
                <a:solidFill>
                  <a:schemeClr val="accent1">
                    <a:lumMod val="75000"/>
                  </a:schemeClr>
                </a:solidFill>
              </a:rPr>
              <a:t>APRÈS LA CLASSE DE 3°</a:t>
            </a:r>
            <a:endParaRPr lang="fr-FR" b="1" dirty="0">
              <a:solidFill>
                <a:schemeClr val="accent1">
                  <a:lumMod val="75000"/>
                </a:schemeClr>
              </a:solidFill>
            </a:endParaRPr>
          </a:p>
        </p:txBody>
      </p:sp>
      <p:sp>
        <p:nvSpPr>
          <p:cNvPr id="3" name="Sous-titre 2"/>
          <p:cNvSpPr>
            <a:spLocks noGrp="1"/>
          </p:cNvSpPr>
          <p:nvPr>
            <p:ph type="subTitle" idx="1"/>
          </p:nvPr>
        </p:nvSpPr>
        <p:spPr>
          <a:xfrm>
            <a:off x="3029852" y="3970016"/>
            <a:ext cx="3051863" cy="2291704"/>
          </a:xfrm>
        </p:spPr>
        <p:txBody>
          <a:bodyPr/>
          <a:lstStyle/>
          <a:p>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04788"/>
            <a:ext cx="1508734" cy="1063972"/>
          </a:xfrm>
          <a:prstGeom prst="rect">
            <a:avLst/>
          </a:prstGeom>
        </p:spPr>
      </p:pic>
      <p:sp>
        <p:nvSpPr>
          <p:cNvPr id="5" name="ZoneTexte 4"/>
          <p:cNvSpPr txBox="1"/>
          <p:nvPr/>
        </p:nvSpPr>
        <p:spPr>
          <a:xfrm>
            <a:off x="1907704" y="332656"/>
            <a:ext cx="2952328" cy="646331"/>
          </a:xfrm>
          <a:prstGeom prst="rect">
            <a:avLst/>
          </a:prstGeom>
          <a:noFill/>
        </p:spPr>
        <p:txBody>
          <a:bodyPr wrap="square" rtlCol="0">
            <a:spAutoFit/>
          </a:bodyPr>
          <a:lstStyle/>
          <a:p>
            <a:r>
              <a:rPr lang="fr-FR" dirty="0" smtClean="0"/>
              <a:t>Collège Louis </a:t>
            </a:r>
            <a:r>
              <a:rPr lang="fr-FR" dirty="0" err="1" smtClean="0"/>
              <a:t>Hayet</a:t>
            </a:r>
            <a:endParaRPr lang="fr-FR" dirty="0" smtClean="0"/>
          </a:p>
          <a:p>
            <a:r>
              <a:rPr lang="fr-FR" dirty="0" smtClean="0"/>
              <a:t>Cormeilles en Parisis</a:t>
            </a:r>
            <a:endParaRPr lang="fr-FR" dirty="0"/>
          </a:p>
        </p:txBody>
      </p:sp>
      <p:sp>
        <p:nvSpPr>
          <p:cNvPr id="7" name="Rectangle 6"/>
          <p:cNvSpPr/>
          <p:nvPr/>
        </p:nvSpPr>
        <p:spPr>
          <a:xfrm>
            <a:off x="1675463" y="2239529"/>
            <a:ext cx="576064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9852" y="3970016"/>
            <a:ext cx="3051863" cy="2339019"/>
          </a:xfrm>
          <a:prstGeom prst="rect">
            <a:avLst/>
          </a:prstGeom>
        </p:spPr>
      </p:pic>
      <p:sp>
        <p:nvSpPr>
          <p:cNvPr id="9" name="Espace réservé du numéro de diapositive 8"/>
          <p:cNvSpPr>
            <a:spLocks noGrp="1"/>
          </p:cNvSpPr>
          <p:nvPr>
            <p:ph type="sldNum" sz="quarter" idx="12"/>
          </p:nvPr>
        </p:nvSpPr>
        <p:spPr/>
        <p:txBody>
          <a:bodyPr/>
          <a:lstStyle/>
          <a:p>
            <a:fld id="{B552CA06-789F-43F1-AC1A-71309998D267}" type="slidenum">
              <a:rPr lang="fr-FR" smtClean="0"/>
              <a:t>1</a:t>
            </a:fld>
            <a:endParaRPr lang="fr-FR"/>
          </a:p>
        </p:txBody>
      </p:sp>
    </p:spTree>
    <p:extLst>
      <p:ext uri="{BB962C8B-B14F-4D97-AF65-F5344CB8AC3E}">
        <p14:creationId xmlns:p14="http://schemas.microsoft.com/office/powerpoint/2010/main" val="2663308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404665"/>
            <a:ext cx="7772400" cy="2304255"/>
          </a:xfrm>
        </p:spPr>
        <p:txBody>
          <a:bodyPr>
            <a:noAutofit/>
          </a:bodyPr>
          <a:lstStyle/>
          <a:p>
            <a:r>
              <a:rPr lang="fr-FR" sz="6600" b="1" dirty="0" smtClean="0">
                <a:solidFill>
                  <a:schemeClr val="accent3">
                    <a:lumMod val="75000"/>
                  </a:schemeClr>
                </a:solidFill>
              </a:rPr>
              <a:t>LES VOIES D’ORIENTATION</a:t>
            </a:r>
            <a:endParaRPr lang="fr-FR" sz="6600" b="1" dirty="0">
              <a:solidFill>
                <a:schemeClr val="accent3">
                  <a:lumMod val="75000"/>
                </a:schemeClr>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852936"/>
            <a:ext cx="4813475" cy="2852936"/>
          </a:xfrm>
          <a:prstGeom prst="rect">
            <a:avLst/>
          </a:prstGeom>
        </p:spPr>
      </p:pic>
      <p:sp>
        <p:nvSpPr>
          <p:cNvPr id="3" name="Espace réservé du numéro de diapositive 2"/>
          <p:cNvSpPr>
            <a:spLocks noGrp="1"/>
          </p:cNvSpPr>
          <p:nvPr>
            <p:ph type="sldNum" sz="quarter" idx="12"/>
          </p:nvPr>
        </p:nvSpPr>
        <p:spPr/>
        <p:txBody>
          <a:bodyPr/>
          <a:lstStyle/>
          <a:p>
            <a:fld id="{B552CA06-789F-43F1-AC1A-71309998D267}" type="slidenum">
              <a:rPr lang="fr-FR" smtClean="0"/>
              <a:t>10</a:t>
            </a:fld>
            <a:endParaRPr lang="fr-FR"/>
          </a:p>
        </p:txBody>
      </p:sp>
    </p:spTree>
    <p:extLst>
      <p:ext uri="{BB962C8B-B14F-4D97-AF65-F5344CB8AC3E}">
        <p14:creationId xmlns:p14="http://schemas.microsoft.com/office/powerpoint/2010/main" val="3270259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7787208" cy="634082"/>
          </a:xfrm>
          <a:prstGeom prst="rect">
            <a:avLst/>
          </a:prstGeom>
        </p:spPr>
        <p:style>
          <a:lnRef idx="0">
            <a:schemeClr val="accent6"/>
          </a:lnRef>
          <a:fillRef idx="3">
            <a:schemeClr val="accent6"/>
          </a:fillRef>
          <a:effectRef idx="3">
            <a:schemeClr val="accent6"/>
          </a:effectRef>
          <a:fontRef idx="minor">
            <a:schemeClr val="lt1"/>
          </a:fontRef>
        </p:style>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b="1" dirty="0" smtClean="0"/>
              <a:t>La voie générale et technologique : les objectifs</a:t>
            </a:r>
          </a:p>
        </p:txBody>
      </p:sp>
      <p:sp>
        <p:nvSpPr>
          <p:cNvPr id="3" name="Ellipse 2"/>
          <p:cNvSpPr>
            <a:spLocks noChangeArrowheads="1"/>
          </p:cNvSpPr>
          <p:nvPr/>
        </p:nvSpPr>
        <p:spPr bwMode="auto">
          <a:xfrm>
            <a:off x="909638" y="1514475"/>
            <a:ext cx="1355725" cy="1355725"/>
          </a:xfrm>
          <a:prstGeom prst="ellipse">
            <a:avLst/>
          </a:prstGeom>
          <a:blipFill dpi="0" rotWithShape="1">
            <a:blip r:embed="rId2"/>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4" name="Rectangle avec flèche vers la gauche 3"/>
          <p:cNvSpPr>
            <a:spLocks noChangeArrowheads="1"/>
          </p:cNvSpPr>
          <p:nvPr/>
        </p:nvSpPr>
        <p:spPr bwMode="auto">
          <a:xfrm>
            <a:off x="2265363" y="1524000"/>
            <a:ext cx="5835650" cy="1168400"/>
          </a:xfrm>
          <a:prstGeom prst="leftArrowCallout">
            <a:avLst>
              <a:gd name="adj1" fmla="val 25000"/>
              <a:gd name="adj2" fmla="val 25000"/>
              <a:gd name="adj3" fmla="val 24996"/>
              <a:gd name="adj4" fmla="val 8355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r>
              <a:rPr lang="fr-FR" sz="2000" b="1" dirty="0">
                <a:solidFill>
                  <a:schemeClr val="lt1"/>
                </a:solidFill>
                <a:latin typeface="+mn-lt"/>
                <a:ea typeface="+mn-ea"/>
              </a:rPr>
              <a:t>Elever son niveau de connaissance </a:t>
            </a:r>
          </a:p>
        </p:txBody>
      </p:sp>
      <p:sp>
        <p:nvSpPr>
          <p:cNvPr id="5" name="Ellipse 4"/>
          <p:cNvSpPr>
            <a:spLocks noChangeArrowheads="1"/>
          </p:cNvSpPr>
          <p:nvPr/>
        </p:nvSpPr>
        <p:spPr bwMode="auto">
          <a:xfrm>
            <a:off x="909638" y="3192463"/>
            <a:ext cx="1355725" cy="1355725"/>
          </a:xfrm>
          <a:prstGeom prst="ellipse">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6" name="Rectangle avec flèche vers la gauche 5"/>
          <p:cNvSpPr>
            <a:spLocks noChangeArrowheads="1"/>
          </p:cNvSpPr>
          <p:nvPr/>
        </p:nvSpPr>
        <p:spPr bwMode="auto">
          <a:xfrm>
            <a:off x="2265363" y="3192463"/>
            <a:ext cx="5835650" cy="1168400"/>
          </a:xfrm>
          <a:prstGeom prst="leftArrowCallout">
            <a:avLst>
              <a:gd name="adj1" fmla="val 25000"/>
              <a:gd name="adj2" fmla="val 25000"/>
              <a:gd name="adj3" fmla="val 24996"/>
              <a:gd name="adj4" fmla="val 8355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2000" b="1" smtClean="0">
                <a:solidFill>
                  <a:srgbClr val="FFFFFF"/>
                </a:solidFill>
                <a:latin typeface="Calibri" pitchFamily="34" charset="0"/>
              </a:rPr>
              <a:t>Préparer son entrée dans l’enseignement supérieur</a:t>
            </a:r>
          </a:p>
        </p:txBody>
      </p:sp>
      <p:sp>
        <p:nvSpPr>
          <p:cNvPr id="7" name="Ellipse 6"/>
          <p:cNvSpPr>
            <a:spLocks noChangeArrowheads="1"/>
          </p:cNvSpPr>
          <p:nvPr/>
        </p:nvSpPr>
        <p:spPr bwMode="auto">
          <a:xfrm>
            <a:off x="909638" y="4775200"/>
            <a:ext cx="1355725" cy="1355725"/>
          </a:xfrm>
          <a:prstGeom prst="ellipse">
            <a:avLst/>
          </a:prstGeom>
          <a:blipFill dpi="0" rotWithShape="1">
            <a:blip r:embed="rId4"/>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8" name="Rectangle avec flèche vers la gauche 7"/>
          <p:cNvSpPr>
            <a:spLocks noChangeArrowheads="1"/>
          </p:cNvSpPr>
          <p:nvPr/>
        </p:nvSpPr>
        <p:spPr bwMode="auto">
          <a:xfrm>
            <a:off x="2265363" y="4799013"/>
            <a:ext cx="5835650" cy="1168400"/>
          </a:xfrm>
          <a:prstGeom prst="leftArrowCallout">
            <a:avLst>
              <a:gd name="adj1" fmla="val 25000"/>
              <a:gd name="adj2" fmla="val 25000"/>
              <a:gd name="adj3" fmla="val 24996"/>
              <a:gd name="adj4" fmla="val 8355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2000" b="1" smtClean="0">
                <a:solidFill>
                  <a:srgbClr val="FFFFFF"/>
                </a:solidFill>
                <a:latin typeface="Calibri" pitchFamily="34" charset="0"/>
              </a:rPr>
              <a:t>Le baccalauréat n’est pas le but mais le chemin </a:t>
            </a:r>
            <a:endParaRPr lang="fr-FR" altLang="fr-FR" sz="2000" smtClean="0">
              <a:solidFill>
                <a:srgbClr val="FFFFFF"/>
              </a:solidFill>
              <a:latin typeface="Calibri" pitchFamily="34" charset="0"/>
            </a:endParaRPr>
          </a:p>
        </p:txBody>
      </p:sp>
      <p:sp>
        <p:nvSpPr>
          <p:cNvPr id="9" name="Espace réservé du numéro de diapositive 8"/>
          <p:cNvSpPr>
            <a:spLocks noGrp="1"/>
          </p:cNvSpPr>
          <p:nvPr>
            <p:ph type="sldNum" sz="quarter" idx="12"/>
          </p:nvPr>
        </p:nvSpPr>
        <p:spPr/>
        <p:txBody>
          <a:bodyPr/>
          <a:lstStyle/>
          <a:p>
            <a:fld id="{B552CA06-789F-43F1-AC1A-71309998D267}" type="slidenum">
              <a:rPr lang="fr-FR" smtClean="0"/>
              <a:t>11</a:t>
            </a:fld>
            <a:endParaRPr lang="fr-FR"/>
          </a:p>
        </p:txBody>
      </p:sp>
    </p:spTree>
    <p:extLst>
      <p:ext uri="{BB962C8B-B14F-4D97-AF65-F5344CB8AC3E}">
        <p14:creationId xmlns:p14="http://schemas.microsoft.com/office/powerpoint/2010/main" val="334967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Bien réfléchir à la poursuite d’</a:t>
            </a:r>
            <a:endParaRPr lang="fr-FR" dirty="0"/>
          </a:p>
        </p:txBody>
      </p:sp>
      <p:sp>
        <p:nvSpPr>
          <p:cNvPr id="3" name="Ellipse 2"/>
          <p:cNvSpPr/>
          <p:nvPr/>
        </p:nvSpPr>
        <p:spPr>
          <a:xfrm>
            <a:off x="467544" y="260648"/>
            <a:ext cx="8280920" cy="11521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4000" dirty="0" smtClean="0"/>
              <a:t>La Seconde générale et technologique</a:t>
            </a:r>
            <a:endParaRPr lang="fr-FR" sz="4000" dirty="0"/>
          </a:p>
        </p:txBody>
      </p:sp>
      <p:sp>
        <p:nvSpPr>
          <p:cNvPr id="6" name="ZoneTexte 5"/>
          <p:cNvSpPr txBox="1"/>
          <p:nvPr/>
        </p:nvSpPr>
        <p:spPr>
          <a:xfrm>
            <a:off x="539552" y="4135692"/>
            <a:ext cx="244827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3600" dirty="0" smtClean="0"/>
              <a:t>3 domaines</a:t>
            </a:r>
            <a:endParaRPr lang="fr-FR" sz="3600" dirty="0"/>
          </a:p>
        </p:txBody>
      </p:sp>
      <p:sp>
        <p:nvSpPr>
          <p:cNvPr id="7" name="Flèche droite à entaille 6"/>
          <p:cNvSpPr/>
          <p:nvPr/>
        </p:nvSpPr>
        <p:spPr>
          <a:xfrm>
            <a:off x="3203848" y="4202355"/>
            <a:ext cx="978408" cy="484632"/>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fr-FR"/>
          </a:p>
        </p:txBody>
      </p:sp>
      <p:sp>
        <p:nvSpPr>
          <p:cNvPr id="8" name="ZoneTexte 7"/>
          <p:cNvSpPr txBox="1"/>
          <p:nvPr/>
        </p:nvSpPr>
        <p:spPr>
          <a:xfrm>
            <a:off x="4885232" y="3215252"/>
            <a:ext cx="3528392"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000" dirty="0" smtClean="0"/>
              <a:t>Enseignements obligatoires communs (10)</a:t>
            </a:r>
            <a:endParaRPr lang="fr-FR" sz="2000" dirty="0"/>
          </a:p>
        </p:txBody>
      </p:sp>
      <p:sp>
        <p:nvSpPr>
          <p:cNvPr id="10" name="ZoneTexte 9"/>
          <p:cNvSpPr txBox="1"/>
          <p:nvPr/>
        </p:nvSpPr>
        <p:spPr>
          <a:xfrm>
            <a:off x="4879357" y="4121505"/>
            <a:ext cx="3528392"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fr-FR" dirty="0" smtClean="0"/>
              <a:t>Enseignements optionnels (2)</a:t>
            </a:r>
          </a:p>
          <a:p>
            <a:pPr algn="ctr"/>
            <a:endParaRPr lang="fr-FR" dirty="0"/>
          </a:p>
        </p:txBody>
      </p:sp>
      <p:sp>
        <p:nvSpPr>
          <p:cNvPr id="11" name="ZoneTexte 10"/>
          <p:cNvSpPr txBox="1"/>
          <p:nvPr/>
        </p:nvSpPr>
        <p:spPr>
          <a:xfrm>
            <a:off x="4879357" y="4941169"/>
            <a:ext cx="3509067"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dirty="0" smtClean="0"/>
              <a:t>Accompagnement personnalisé</a:t>
            </a:r>
          </a:p>
          <a:p>
            <a:endParaRPr lang="fr-FR" dirty="0"/>
          </a:p>
        </p:txBody>
      </p:sp>
      <p:sp>
        <p:nvSpPr>
          <p:cNvPr id="12" name="ZoneTexte 11"/>
          <p:cNvSpPr txBox="1"/>
          <p:nvPr/>
        </p:nvSpPr>
        <p:spPr>
          <a:xfrm>
            <a:off x="374803" y="5723292"/>
            <a:ext cx="8424935" cy="830997"/>
          </a:xfrm>
          <a:prstGeom prst="rect">
            <a:avLst/>
          </a:prstGeom>
        </p:spPr>
        <p:style>
          <a:lnRef idx="0">
            <a:scrgbClr r="0" g="0" b="0"/>
          </a:lnRef>
          <a:fillRef idx="1003">
            <a:schemeClr val="lt1"/>
          </a:fillRef>
          <a:effectRef idx="0">
            <a:scrgbClr r="0" g="0" b="0"/>
          </a:effectRef>
          <a:fontRef idx="major"/>
        </p:style>
        <p:txBody>
          <a:bodyPr wrap="square" rtlCol="0">
            <a:spAutoFit/>
          </a:bodyPr>
          <a:lstStyle/>
          <a:p>
            <a:r>
              <a:rPr lang="fr-FR" sz="1600" dirty="0" smtClean="0"/>
              <a:t>Un test de positionnement numérique, en seconde GT comme en seconde Pro, est</a:t>
            </a:r>
          </a:p>
          <a:p>
            <a:r>
              <a:rPr lang="fr-FR" sz="1600" dirty="0" smtClean="0"/>
              <a:t> organisé en début d’année pour permettre à chacun de savoir où il en est en français </a:t>
            </a:r>
          </a:p>
          <a:p>
            <a:r>
              <a:rPr lang="fr-FR" sz="1600" dirty="0" smtClean="0"/>
              <a:t>et mathématiques,</a:t>
            </a:r>
            <a:endParaRPr lang="fr-FR" sz="1600" dirty="0"/>
          </a:p>
        </p:txBody>
      </p:sp>
      <p:sp>
        <p:nvSpPr>
          <p:cNvPr id="13" name="ZoneTexte 12"/>
          <p:cNvSpPr txBox="1"/>
          <p:nvPr/>
        </p:nvSpPr>
        <p:spPr>
          <a:xfrm>
            <a:off x="447246" y="1669966"/>
            <a:ext cx="8424936"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sz="1600" dirty="0" smtClean="0">
                <a:latin typeface="Arial" panose="020B0604020202020204" pitchFamily="34" charset="0"/>
                <a:cs typeface="Arial" panose="020B0604020202020204" pitchFamily="34" charset="0"/>
              </a:rPr>
              <a:t>La classe de 2de GT est conçue pour permettre aux élèves de consolider et d ’élargir leur maîtrise du socle commun de connaissances, de compétences et de culture afin de réussir la transition du collège au lycée, Elle les prépare à </a:t>
            </a:r>
            <a:r>
              <a:rPr lang="fr-FR" sz="1600" u="sng" dirty="0" smtClean="0">
                <a:latin typeface="Arial" panose="020B0604020202020204" pitchFamily="34" charset="0"/>
                <a:cs typeface="Arial" panose="020B0604020202020204" pitchFamily="34" charset="0"/>
              </a:rPr>
              <a:t>déterminer leur choix d’un parcours </a:t>
            </a:r>
            <a:r>
              <a:rPr lang="fr-FR" sz="1600" dirty="0" smtClean="0">
                <a:latin typeface="Arial" panose="020B0604020202020204" pitchFamily="34" charset="0"/>
                <a:cs typeface="Arial" panose="020B0604020202020204" pitchFamily="34" charset="0"/>
              </a:rPr>
              <a:t>au sein du cycle terminal jusqu’au baccalauréat, dans l’objectif d’une poursuite d’études supérieures réussie,</a:t>
            </a:r>
            <a:endParaRPr lang="fr-FR" sz="16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B552CA06-789F-43F1-AC1A-71309998D267}" type="slidenum">
              <a:rPr lang="fr-FR" smtClean="0"/>
              <a:t>12</a:t>
            </a:fld>
            <a:endParaRPr lang="fr-FR"/>
          </a:p>
        </p:txBody>
      </p:sp>
    </p:spTree>
    <p:extLst>
      <p:ext uri="{BB962C8B-B14F-4D97-AF65-F5344CB8AC3E}">
        <p14:creationId xmlns:p14="http://schemas.microsoft.com/office/powerpoint/2010/main" val="3162895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fr-FR" sz="3600" dirty="0" smtClean="0"/>
              <a:t>Les enseignements obligatoires communs</a:t>
            </a:r>
            <a:endParaRPr lang="fr-FR" sz="3600" dirty="0"/>
          </a:p>
        </p:txBody>
      </p:sp>
      <p:graphicFrame>
        <p:nvGraphicFramePr>
          <p:cNvPr id="5" name="Tableau 4"/>
          <p:cNvGraphicFramePr>
            <a:graphicFrameLocks noGrp="1"/>
          </p:cNvGraphicFramePr>
          <p:nvPr>
            <p:extLst/>
          </p:nvPr>
        </p:nvGraphicFramePr>
        <p:xfrm>
          <a:off x="1331640" y="1988840"/>
          <a:ext cx="6096000" cy="3708400"/>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20000"/>
                    </a:ext>
                  </a:extLst>
                </a:gridCol>
                <a:gridCol w="1991544">
                  <a:extLst>
                    <a:ext uri="{9D8B030D-6E8A-4147-A177-3AD203B41FA5}">
                      <a16:colId xmlns:a16="http://schemas.microsoft.com/office/drawing/2014/main" val="20001"/>
                    </a:ext>
                  </a:extLst>
                </a:gridCol>
              </a:tblGrid>
              <a:tr h="370840">
                <a:tc>
                  <a:txBody>
                    <a:bodyPr/>
                    <a:lstStyle/>
                    <a:p>
                      <a:r>
                        <a:rPr lang="fr-FR" b="0" dirty="0" smtClean="0">
                          <a:solidFill>
                            <a:schemeClr val="tx1"/>
                          </a:solidFill>
                        </a:rPr>
                        <a:t>Français</a:t>
                      </a:r>
                      <a:endParaRPr lang="fr-FR" b="0" dirty="0">
                        <a:solidFill>
                          <a:schemeClr val="tx1"/>
                        </a:solidFill>
                      </a:endParaRPr>
                    </a:p>
                  </a:txBody>
                  <a:tcPr>
                    <a:solidFill>
                      <a:schemeClr val="accent1">
                        <a:lumMod val="20000"/>
                        <a:lumOff val="80000"/>
                      </a:schemeClr>
                    </a:solidFill>
                  </a:tcPr>
                </a:tc>
                <a:tc>
                  <a:txBody>
                    <a:bodyPr/>
                    <a:lstStyle/>
                    <a:p>
                      <a:r>
                        <a:rPr lang="fr-FR" b="0" dirty="0" smtClean="0">
                          <a:solidFill>
                            <a:schemeClr val="tx1"/>
                          </a:solidFill>
                        </a:rPr>
                        <a:t>4h</a:t>
                      </a:r>
                      <a:endParaRPr lang="fr-FR"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r>
                        <a:rPr lang="fr-FR" dirty="0" smtClean="0"/>
                        <a:t>Histoire- Géographie</a:t>
                      </a:r>
                      <a:endParaRPr lang="fr-FR" dirty="0"/>
                    </a:p>
                  </a:txBody>
                  <a:tcPr/>
                </a:tc>
                <a:tc>
                  <a:txBody>
                    <a:bodyPr/>
                    <a:lstStyle/>
                    <a:p>
                      <a:r>
                        <a:rPr lang="fr-FR" dirty="0" smtClean="0"/>
                        <a:t>3h</a:t>
                      </a:r>
                      <a:endParaRPr lang="fr-FR" dirty="0"/>
                    </a:p>
                  </a:txBody>
                  <a:tcPr/>
                </a:tc>
                <a:extLst>
                  <a:ext uri="{0D108BD9-81ED-4DB2-BD59-A6C34878D82A}">
                    <a16:rowId xmlns:a16="http://schemas.microsoft.com/office/drawing/2014/main" val="10001"/>
                  </a:ext>
                </a:extLst>
              </a:tr>
              <a:tr h="370840">
                <a:tc>
                  <a:txBody>
                    <a:bodyPr/>
                    <a:lstStyle/>
                    <a:p>
                      <a:r>
                        <a:rPr lang="fr-FR" dirty="0" smtClean="0"/>
                        <a:t>LV1 et LV2</a:t>
                      </a:r>
                      <a:endParaRPr lang="fr-FR" dirty="0"/>
                    </a:p>
                  </a:txBody>
                  <a:tcPr/>
                </a:tc>
                <a:tc>
                  <a:txBody>
                    <a:bodyPr/>
                    <a:lstStyle/>
                    <a:p>
                      <a:r>
                        <a:rPr lang="fr-FR" dirty="0" smtClean="0"/>
                        <a:t>5h30 </a:t>
                      </a:r>
                      <a:r>
                        <a:rPr lang="fr-FR" sz="1100" dirty="0" smtClean="0"/>
                        <a:t>(enveloppe globalisée)</a:t>
                      </a:r>
                      <a:endParaRPr lang="fr-FR" dirty="0"/>
                    </a:p>
                  </a:txBody>
                  <a:tcPr/>
                </a:tc>
                <a:extLst>
                  <a:ext uri="{0D108BD9-81ED-4DB2-BD59-A6C34878D82A}">
                    <a16:rowId xmlns:a16="http://schemas.microsoft.com/office/drawing/2014/main" val="10002"/>
                  </a:ext>
                </a:extLst>
              </a:tr>
              <a:tr h="370840">
                <a:tc>
                  <a:txBody>
                    <a:bodyPr/>
                    <a:lstStyle/>
                    <a:p>
                      <a:r>
                        <a:rPr lang="fr-FR" dirty="0" smtClean="0"/>
                        <a:t>Sciences économiques et sociales</a:t>
                      </a:r>
                      <a:endParaRPr lang="fr-FR" dirty="0"/>
                    </a:p>
                  </a:txBody>
                  <a:tcPr/>
                </a:tc>
                <a:tc>
                  <a:txBody>
                    <a:bodyPr/>
                    <a:lstStyle/>
                    <a:p>
                      <a:r>
                        <a:rPr lang="fr-FR" dirty="0" smtClean="0"/>
                        <a:t>1,5h</a:t>
                      </a:r>
                      <a:endParaRPr lang="fr-FR" dirty="0"/>
                    </a:p>
                  </a:txBody>
                  <a:tcPr/>
                </a:tc>
                <a:extLst>
                  <a:ext uri="{0D108BD9-81ED-4DB2-BD59-A6C34878D82A}">
                    <a16:rowId xmlns:a16="http://schemas.microsoft.com/office/drawing/2014/main" val="10003"/>
                  </a:ext>
                </a:extLst>
              </a:tr>
              <a:tr h="370840">
                <a:tc>
                  <a:txBody>
                    <a:bodyPr/>
                    <a:lstStyle/>
                    <a:p>
                      <a:r>
                        <a:rPr lang="fr-FR" dirty="0" smtClean="0"/>
                        <a:t>Mathématiques</a:t>
                      </a:r>
                      <a:endParaRPr lang="fr-FR" dirty="0"/>
                    </a:p>
                  </a:txBody>
                  <a:tcPr/>
                </a:tc>
                <a:tc>
                  <a:txBody>
                    <a:bodyPr/>
                    <a:lstStyle/>
                    <a:p>
                      <a:r>
                        <a:rPr lang="fr-FR" dirty="0" smtClean="0"/>
                        <a:t>4h</a:t>
                      </a:r>
                      <a:endParaRPr lang="fr-FR" dirty="0"/>
                    </a:p>
                  </a:txBody>
                  <a:tcPr/>
                </a:tc>
                <a:extLst>
                  <a:ext uri="{0D108BD9-81ED-4DB2-BD59-A6C34878D82A}">
                    <a16:rowId xmlns:a16="http://schemas.microsoft.com/office/drawing/2014/main" val="10004"/>
                  </a:ext>
                </a:extLst>
              </a:tr>
              <a:tr h="370840">
                <a:tc>
                  <a:txBody>
                    <a:bodyPr/>
                    <a:lstStyle/>
                    <a:p>
                      <a:r>
                        <a:rPr lang="fr-FR" dirty="0" smtClean="0"/>
                        <a:t>Physique-Chimie</a:t>
                      </a:r>
                      <a:endParaRPr lang="fr-FR" dirty="0"/>
                    </a:p>
                  </a:txBody>
                  <a:tcPr/>
                </a:tc>
                <a:tc>
                  <a:txBody>
                    <a:bodyPr/>
                    <a:lstStyle/>
                    <a:p>
                      <a:r>
                        <a:rPr lang="fr-FR" dirty="0" smtClean="0"/>
                        <a:t>3h</a:t>
                      </a:r>
                      <a:endParaRPr lang="fr-FR" dirty="0"/>
                    </a:p>
                  </a:txBody>
                  <a:tcPr/>
                </a:tc>
                <a:extLst>
                  <a:ext uri="{0D108BD9-81ED-4DB2-BD59-A6C34878D82A}">
                    <a16:rowId xmlns:a16="http://schemas.microsoft.com/office/drawing/2014/main" val="10005"/>
                  </a:ext>
                </a:extLst>
              </a:tr>
              <a:tr h="370840">
                <a:tc>
                  <a:txBody>
                    <a:bodyPr/>
                    <a:lstStyle/>
                    <a:p>
                      <a:r>
                        <a:rPr lang="fr-FR" dirty="0" smtClean="0"/>
                        <a:t>SVT</a:t>
                      </a:r>
                      <a:endParaRPr lang="fr-FR" dirty="0"/>
                    </a:p>
                  </a:txBody>
                  <a:tcPr/>
                </a:tc>
                <a:tc>
                  <a:txBody>
                    <a:bodyPr/>
                    <a:lstStyle/>
                    <a:p>
                      <a:r>
                        <a:rPr lang="fr-FR" dirty="0" smtClean="0"/>
                        <a:t>1,5h</a:t>
                      </a:r>
                      <a:endParaRPr lang="fr-FR" dirty="0"/>
                    </a:p>
                  </a:txBody>
                  <a:tcPr/>
                </a:tc>
                <a:extLst>
                  <a:ext uri="{0D108BD9-81ED-4DB2-BD59-A6C34878D82A}">
                    <a16:rowId xmlns:a16="http://schemas.microsoft.com/office/drawing/2014/main" val="10006"/>
                  </a:ext>
                </a:extLst>
              </a:tr>
              <a:tr h="370840">
                <a:tc>
                  <a:txBody>
                    <a:bodyPr/>
                    <a:lstStyle/>
                    <a:p>
                      <a:r>
                        <a:rPr lang="fr-FR" dirty="0" smtClean="0"/>
                        <a:t>EPS</a:t>
                      </a:r>
                      <a:endParaRPr lang="fr-FR" dirty="0"/>
                    </a:p>
                  </a:txBody>
                  <a:tcPr/>
                </a:tc>
                <a:tc>
                  <a:txBody>
                    <a:bodyPr/>
                    <a:lstStyle/>
                    <a:p>
                      <a:r>
                        <a:rPr lang="fr-FR" dirty="0" smtClean="0"/>
                        <a:t>2h</a:t>
                      </a:r>
                      <a:endParaRPr lang="fr-FR" dirty="0"/>
                    </a:p>
                  </a:txBody>
                  <a:tcPr/>
                </a:tc>
                <a:extLst>
                  <a:ext uri="{0D108BD9-81ED-4DB2-BD59-A6C34878D82A}">
                    <a16:rowId xmlns:a16="http://schemas.microsoft.com/office/drawing/2014/main" val="10007"/>
                  </a:ext>
                </a:extLst>
              </a:tr>
              <a:tr h="370840">
                <a:tc>
                  <a:txBody>
                    <a:bodyPr/>
                    <a:lstStyle/>
                    <a:p>
                      <a:r>
                        <a:rPr lang="fr-FR" dirty="0" smtClean="0"/>
                        <a:t>Enseignement moral et civique</a:t>
                      </a:r>
                      <a:endParaRPr lang="fr-FR" dirty="0"/>
                    </a:p>
                  </a:txBody>
                  <a:tcPr/>
                </a:tc>
                <a:tc>
                  <a:txBody>
                    <a:bodyPr/>
                    <a:lstStyle/>
                    <a:p>
                      <a:r>
                        <a:rPr lang="fr-FR" dirty="0" smtClean="0"/>
                        <a:t>18h annuelles</a:t>
                      </a:r>
                      <a:endParaRPr lang="fr-FR" dirty="0"/>
                    </a:p>
                  </a:txBody>
                  <a:tcPr/>
                </a:tc>
                <a:extLst>
                  <a:ext uri="{0D108BD9-81ED-4DB2-BD59-A6C34878D82A}">
                    <a16:rowId xmlns:a16="http://schemas.microsoft.com/office/drawing/2014/main" val="10008"/>
                  </a:ext>
                </a:extLst>
              </a:tr>
              <a:tr h="370840">
                <a:tc>
                  <a:txBody>
                    <a:bodyPr/>
                    <a:lstStyle/>
                    <a:p>
                      <a:r>
                        <a:rPr lang="fr-FR" dirty="0" smtClean="0"/>
                        <a:t>Sciences numériques</a:t>
                      </a:r>
                      <a:r>
                        <a:rPr lang="fr-FR" baseline="0" dirty="0" smtClean="0"/>
                        <a:t> et technologie</a:t>
                      </a:r>
                      <a:endParaRPr lang="fr-FR" dirty="0"/>
                    </a:p>
                  </a:txBody>
                  <a:tcPr/>
                </a:tc>
                <a:tc>
                  <a:txBody>
                    <a:bodyPr/>
                    <a:lstStyle/>
                    <a:p>
                      <a:r>
                        <a:rPr lang="fr-FR" dirty="0" smtClean="0"/>
                        <a:t>1,5h</a:t>
                      </a:r>
                      <a:endParaRPr lang="fr-FR" dirty="0"/>
                    </a:p>
                  </a:txBody>
                  <a:tcPr/>
                </a:tc>
                <a:extLst>
                  <a:ext uri="{0D108BD9-81ED-4DB2-BD59-A6C34878D82A}">
                    <a16:rowId xmlns:a16="http://schemas.microsoft.com/office/drawing/2014/main" val="10009"/>
                  </a:ext>
                </a:extLst>
              </a:tr>
            </a:tbl>
          </a:graphicData>
        </a:graphic>
      </p:graphicFrame>
      <p:sp>
        <p:nvSpPr>
          <p:cNvPr id="3" name="Espace réservé du numéro de diapositive 2"/>
          <p:cNvSpPr>
            <a:spLocks noGrp="1"/>
          </p:cNvSpPr>
          <p:nvPr>
            <p:ph type="sldNum" sz="quarter" idx="12"/>
          </p:nvPr>
        </p:nvSpPr>
        <p:spPr/>
        <p:txBody>
          <a:bodyPr/>
          <a:lstStyle/>
          <a:p>
            <a:fld id="{B552CA06-789F-43F1-AC1A-71309998D267}" type="slidenum">
              <a:rPr lang="fr-FR" smtClean="0"/>
              <a:t>13</a:t>
            </a:fld>
            <a:endParaRPr lang="fr-FR"/>
          </a:p>
        </p:txBody>
      </p:sp>
    </p:spTree>
    <p:extLst>
      <p:ext uri="{BB962C8B-B14F-4D97-AF65-F5344CB8AC3E}">
        <p14:creationId xmlns:p14="http://schemas.microsoft.com/office/powerpoint/2010/main" val="2234096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style>
          <a:lnRef idx="0">
            <a:schemeClr val="accent3"/>
          </a:lnRef>
          <a:fillRef idx="3">
            <a:schemeClr val="accent3"/>
          </a:fillRef>
          <a:effectRef idx="3">
            <a:schemeClr val="accent3"/>
          </a:effectRef>
          <a:fontRef idx="minor">
            <a:schemeClr val="lt1"/>
          </a:fontRef>
        </p:style>
        <p:txBody>
          <a:bodyPr>
            <a:normAutofit/>
          </a:bodyPr>
          <a:lstStyle/>
          <a:p>
            <a:r>
              <a:rPr lang="fr-FR" sz="3600" dirty="0" smtClean="0"/>
              <a:t>Les enseignements optionnels en 2de</a:t>
            </a:r>
            <a:endParaRPr lang="fr-FR" sz="3600" dirty="0"/>
          </a:p>
        </p:txBody>
      </p:sp>
      <p:sp>
        <p:nvSpPr>
          <p:cNvPr id="3" name="ZoneTexte 2"/>
          <p:cNvSpPr txBox="1"/>
          <p:nvPr/>
        </p:nvSpPr>
        <p:spPr>
          <a:xfrm>
            <a:off x="683568" y="1268760"/>
            <a:ext cx="7704856" cy="369332"/>
          </a:xfrm>
          <a:prstGeom prst="rect">
            <a:avLst/>
          </a:prstGeom>
          <a:noFill/>
        </p:spPr>
        <p:txBody>
          <a:bodyPr wrap="square" rtlCol="0">
            <a:spAutoFit/>
          </a:bodyPr>
          <a:lstStyle/>
          <a:p>
            <a:pPr marL="285750" indent="-285750">
              <a:buFont typeface="Arial" panose="020B0604020202020204" pitchFamily="34" charset="0"/>
              <a:buChar char="•"/>
            </a:pPr>
            <a:r>
              <a:rPr lang="fr-FR" dirty="0" smtClean="0"/>
              <a:t>2 maximum, à  </a:t>
            </a:r>
            <a:r>
              <a:rPr lang="fr-FR" dirty="0"/>
              <a:t>choisir entre enseignement général et </a:t>
            </a:r>
            <a:r>
              <a:rPr lang="fr-FR" dirty="0" smtClean="0"/>
              <a:t>technologique</a:t>
            </a:r>
            <a:endParaRPr lang="fr-FR" dirty="0"/>
          </a:p>
        </p:txBody>
      </p:sp>
      <p:graphicFrame>
        <p:nvGraphicFramePr>
          <p:cNvPr id="4" name="Tableau 3"/>
          <p:cNvGraphicFramePr>
            <a:graphicFrameLocks noGrp="1"/>
          </p:cNvGraphicFramePr>
          <p:nvPr>
            <p:extLst/>
          </p:nvPr>
        </p:nvGraphicFramePr>
        <p:xfrm>
          <a:off x="467544" y="1700808"/>
          <a:ext cx="7704856" cy="4961419"/>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551240">
                  <a:extLst>
                    <a:ext uri="{9D8B030D-6E8A-4147-A177-3AD203B41FA5}">
                      <a16:colId xmlns:a16="http://schemas.microsoft.com/office/drawing/2014/main" val="20002"/>
                    </a:ext>
                  </a:extLst>
                </a:gridCol>
                <a:gridCol w="2113056">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tblGrid>
              <a:tr h="369099">
                <a:tc gridSpan="3">
                  <a:txBody>
                    <a:bodyPr/>
                    <a:lstStyle/>
                    <a:p>
                      <a:pPr marL="0" indent="0">
                        <a:buFont typeface="Arial" panose="020B0604020202020204" pitchFamily="34" charset="0"/>
                        <a:buNone/>
                      </a:pPr>
                      <a:r>
                        <a:rPr lang="fr-FR" dirty="0" smtClean="0"/>
                        <a:t>Enseignement général</a:t>
                      </a:r>
                      <a:endParaRPr lang="fr-FR" dirty="0"/>
                    </a:p>
                  </a:txBody>
                  <a:tcPr/>
                </a:tc>
                <a:tc hMerge="1">
                  <a:txBody>
                    <a:bodyPr/>
                    <a:lstStyle/>
                    <a:p>
                      <a:endParaRPr lang="fr-FR" dirty="0"/>
                    </a:p>
                  </a:txBody>
                  <a:tcPr/>
                </a:tc>
                <a:tc hMerge="1">
                  <a:txBody>
                    <a:bodyPr/>
                    <a:lstStyle/>
                    <a:p>
                      <a:endParaRPr lang="fr-FR"/>
                    </a:p>
                  </a:txBody>
                  <a:tcPr/>
                </a:tc>
                <a:tc gridSpan="2">
                  <a:txBody>
                    <a:bodyPr/>
                    <a:lstStyle/>
                    <a:p>
                      <a:pPr marL="0" indent="0">
                        <a:buFont typeface="Arial" panose="020B0604020202020204" pitchFamily="34" charset="0"/>
                        <a:buNone/>
                      </a:pPr>
                      <a:r>
                        <a:rPr lang="fr-FR" dirty="0" smtClean="0"/>
                        <a:t>Technologique</a:t>
                      </a:r>
                      <a:endParaRPr lang="fr-FR" dirty="0"/>
                    </a:p>
                  </a:txBody>
                  <a:tcPr/>
                </a:tc>
                <a:tc hMerge="1">
                  <a:txBody>
                    <a:bodyPr/>
                    <a:lstStyle/>
                    <a:p>
                      <a:endParaRPr lang="fr-FR"/>
                    </a:p>
                  </a:txBody>
                  <a:tcPr/>
                </a:tc>
                <a:extLst>
                  <a:ext uri="{0D108BD9-81ED-4DB2-BD59-A6C34878D82A}">
                    <a16:rowId xmlns:a16="http://schemas.microsoft.com/office/drawing/2014/main" val="10000"/>
                  </a:ext>
                </a:extLst>
              </a:tr>
              <a:tr h="289560">
                <a:tc rowSpan="2">
                  <a:txBody>
                    <a:bodyPr/>
                    <a:lstStyle/>
                    <a:p>
                      <a:r>
                        <a:rPr lang="fr-FR" sz="1600" dirty="0" smtClean="0"/>
                        <a:t>Langues </a:t>
                      </a:r>
                      <a:r>
                        <a:rPr lang="fr-FR" sz="1600" smtClean="0"/>
                        <a:t>et cultures de l’Antiquité</a:t>
                      </a:r>
                      <a:endParaRPr lang="fr-FR" sz="1600" dirty="0"/>
                    </a:p>
                  </a:txBody>
                  <a:tcPr/>
                </a:tc>
                <a:tc>
                  <a:txBody>
                    <a:bodyPr/>
                    <a:lstStyle/>
                    <a:p>
                      <a:r>
                        <a:rPr lang="fr-FR" sz="1400" dirty="0" smtClean="0"/>
                        <a:t>Latin</a:t>
                      </a:r>
                      <a:endParaRPr lang="fr-FR" sz="1400" dirty="0"/>
                    </a:p>
                  </a:txBody>
                  <a:tcPr/>
                </a:tc>
                <a:tc rowSpan="2">
                  <a:txBody>
                    <a:bodyPr/>
                    <a:lstStyle/>
                    <a:p>
                      <a:r>
                        <a:rPr lang="fr-FR" sz="1600" dirty="0" smtClean="0"/>
                        <a:t>3h</a:t>
                      </a:r>
                      <a:endParaRPr lang="fr-FR" sz="1600" dirty="0"/>
                    </a:p>
                  </a:txBody>
                  <a:tcPr/>
                </a:tc>
                <a:tc rowSpan="2">
                  <a:txBody>
                    <a:bodyPr/>
                    <a:lstStyle/>
                    <a:p>
                      <a:r>
                        <a:rPr lang="fr-FR" sz="1600" dirty="0" smtClean="0"/>
                        <a:t>Management et gestion</a:t>
                      </a:r>
                      <a:endParaRPr lang="fr-FR" sz="1600" dirty="0"/>
                    </a:p>
                  </a:txBody>
                  <a:tcPr/>
                </a:tc>
                <a:tc rowSpan="2">
                  <a:txBody>
                    <a:bodyPr/>
                    <a:lstStyle/>
                    <a:p>
                      <a:r>
                        <a:rPr lang="fr-FR" sz="1600" smtClean="0"/>
                        <a:t>1h30</a:t>
                      </a:r>
                      <a:endParaRPr lang="fr-FR" sz="1600" dirty="0"/>
                    </a:p>
                  </a:txBody>
                  <a:tcPr/>
                </a:tc>
                <a:extLst>
                  <a:ext uri="{0D108BD9-81ED-4DB2-BD59-A6C34878D82A}">
                    <a16:rowId xmlns:a16="http://schemas.microsoft.com/office/drawing/2014/main" val="10001"/>
                  </a:ext>
                </a:extLst>
              </a:tr>
              <a:tr h="289560">
                <a:tc vMerge="1">
                  <a:txBody>
                    <a:bodyPr/>
                    <a:lstStyle/>
                    <a:p>
                      <a:endParaRPr lang="fr-FR"/>
                    </a:p>
                  </a:txBody>
                  <a:tcPr/>
                </a:tc>
                <a:tc>
                  <a:txBody>
                    <a:bodyPr/>
                    <a:lstStyle/>
                    <a:p>
                      <a:r>
                        <a:rPr lang="fr-FR" sz="1400" dirty="0" smtClean="0"/>
                        <a:t>Grec</a:t>
                      </a:r>
                      <a:endParaRPr lang="fr-FR" sz="1400" dirty="0"/>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2"/>
                  </a:ext>
                </a:extLst>
              </a:tr>
              <a:tr h="370840">
                <a:tc>
                  <a:txBody>
                    <a:bodyPr/>
                    <a:lstStyle/>
                    <a:p>
                      <a:r>
                        <a:rPr lang="fr-FR" sz="1600" dirty="0" smtClean="0"/>
                        <a:t>LV3</a:t>
                      </a:r>
                      <a:endParaRPr lang="fr-FR" sz="1600" dirty="0"/>
                    </a:p>
                  </a:txBody>
                  <a:tcPr/>
                </a:tc>
                <a:tc>
                  <a:txBody>
                    <a:bodyPr/>
                    <a:lstStyle/>
                    <a:p>
                      <a:endParaRPr lang="fr-FR" sz="1400" dirty="0"/>
                    </a:p>
                  </a:txBody>
                  <a:tcPr/>
                </a:tc>
                <a:tc>
                  <a:txBody>
                    <a:bodyPr/>
                    <a:lstStyle/>
                    <a:p>
                      <a:r>
                        <a:rPr lang="fr-FR" sz="1600" dirty="0" smtClean="0"/>
                        <a:t>3h</a:t>
                      </a:r>
                      <a:endParaRPr lang="fr-FR" sz="1600" dirty="0"/>
                    </a:p>
                  </a:txBody>
                  <a:tcPr/>
                </a:tc>
                <a:tc>
                  <a:txBody>
                    <a:bodyPr/>
                    <a:lstStyle/>
                    <a:p>
                      <a:r>
                        <a:rPr lang="fr-FR" sz="1600" dirty="0" smtClean="0"/>
                        <a:t>Santé et social</a:t>
                      </a:r>
                      <a:endParaRPr lang="fr-FR" sz="1600" dirty="0"/>
                    </a:p>
                  </a:txBody>
                  <a:tcPr/>
                </a:tc>
                <a:tc>
                  <a:txBody>
                    <a:bodyPr/>
                    <a:lstStyle/>
                    <a:p>
                      <a:r>
                        <a:rPr lang="fr-FR" sz="1600" dirty="0" smtClean="0"/>
                        <a:t>1h30</a:t>
                      </a:r>
                      <a:endParaRPr lang="fr-FR" sz="1600" dirty="0"/>
                    </a:p>
                  </a:txBody>
                  <a:tcPr/>
                </a:tc>
                <a:extLst>
                  <a:ext uri="{0D108BD9-81ED-4DB2-BD59-A6C34878D82A}">
                    <a16:rowId xmlns:a16="http://schemas.microsoft.com/office/drawing/2014/main" val="10003"/>
                  </a:ext>
                </a:extLst>
              </a:tr>
              <a:tr h="370840">
                <a:tc>
                  <a:txBody>
                    <a:bodyPr/>
                    <a:lstStyle/>
                    <a:p>
                      <a:r>
                        <a:rPr lang="fr-FR" sz="1600" dirty="0" smtClean="0"/>
                        <a:t>Langue des signes française</a:t>
                      </a:r>
                      <a:endParaRPr lang="fr-FR" sz="1600" dirty="0"/>
                    </a:p>
                  </a:txBody>
                  <a:tcPr/>
                </a:tc>
                <a:tc>
                  <a:txBody>
                    <a:bodyPr/>
                    <a:lstStyle/>
                    <a:p>
                      <a:r>
                        <a:rPr lang="fr-FR" sz="1400" dirty="0" smtClean="0"/>
                        <a:t>3h</a:t>
                      </a:r>
                      <a:endParaRPr lang="fr-FR" sz="1400" dirty="0"/>
                    </a:p>
                  </a:txBody>
                  <a:tcPr/>
                </a:tc>
                <a:tc>
                  <a:txBody>
                    <a:bodyPr/>
                    <a:lstStyle/>
                    <a:p>
                      <a:endParaRPr lang="fr-FR" sz="1600" dirty="0"/>
                    </a:p>
                  </a:txBody>
                  <a:tcPr/>
                </a:tc>
                <a:tc>
                  <a:txBody>
                    <a:bodyPr/>
                    <a:lstStyle/>
                    <a:p>
                      <a:r>
                        <a:rPr lang="fr-FR" sz="1600" dirty="0" smtClean="0"/>
                        <a:t>Biotechnologies</a:t>
                      </a:r>
                      <a:endParaRPr lang="fr-FR" sz="1600" dirty="0"/>
                    </a:p>
                  </a:txBody>
                  <a:tcPr/>
                </a:tc>
                <a:tc>
                  <a:txBody>
                    <a:bodyPr/>
                    <a:lstStyle/>
                    <a:p>
                      <a:r>
                        <a:rPr lang="fr-FR" sz="1600" dirty="0" smtClean="0"/>
                        <a:t>1h30</a:t>
                      </a:r>
                      <a:endParaRPr lang="fr-FR" sz="1600" dirty="0"/>
                    </a:p>
                  </a:txBody>
                  <a:tcPr/>
                </a:tc>
                <a:extLst>
                  <a:ext uri="{0D108BD9-81ED-4DB2-BD59-A6C34878D82A}">
                    <a16:rowId xmlns:a16="http://schemas.microsoft.com/office/drawing/2014/main" val="10004"/>
                  </a:ext>
                </a:extLst>
              </a:tr>
              <a:tr h="0">
                <a:tc rowSpan="6">
                  <a:txBody>
                    <a:bodyPr/>
                    <a:lstStyle/>
                    <a:p>
                      <a:r>
                        <a:rPr lang="fr-FR" sz="1600" dirty="0" smtClean="0"/>
                        <a:t>Arts</a:t>
                      </a:r>
                      <a:endParaRPr lang="fr-FR" sz="1600" dirty="0"/>
                    </a:p>
                  </a:txBody>
                  <a:tcPr/>
                </a:tc>
                <a:tc>
                  <a:txBody>
                    <a:bodyPr/>
                    <a:lstStyle/>
                    <a:p>
                      <a:r>
                        <a:rPr lang="fr-FR" sz="1400" dirty="0" smtClean="0"/>
                        <a:t>Arts plastiques</a:t>
                      </a:r>
                      <a:endParaRPr lang="fr-FR" sz="1400" dirty="0"/>
                    </a:p>
                  </a:txBody>
                  <a:tcPr/>
                </a:tc>
                <a:tc rowSpan="6">
                  <a:txBody>
                    <a:bodyPr/>
                    <a:lstStyle/>
                    <a:p>
                      <a:endParaRPr lang="fr-FR" sz="1600" dirty="0" smtClean="0"/>
                    </a:p>
                    <a:p>
                      <a:endParaRPr lang="fr-FR" sz="1600" dirty="0" smtClean="0"/>
                    </a:p>
                    <a:p>
                      <a:endParaRPr lang="fr-FR" sz="1600" dirty="0" smtClean="0"/>
                    </a:p>
                    <a:p>
                      <a:r>
                        <a:rPr lang="fr-FR" sz="1600" dirty="0" smtClean="0"/>
                        <a:t>3h</a:t>
                      </a:r>
                      <a:endParaRPr lang="fr-FR" sz="1600" dirty="0"/>
                    </a:p>
                  </a:txBody>
                  <a:tcPr/>
                </a:tc>
                <a:tc>
                  <a:txBody>
                    <a:bodyPr/>
                    <a:lstStyle/>
                    <a:p>
                      <a:r>
                        <a:rPr lang="fr-FR" sz="1600" dirty="0" smtClean="0"/>
                        <a:t>Sciences et laboratoire</a:t>
                      </a:r>
                      <a:endParaRPr lang="fr-FR" sz="1600" dirty="0"/>
                    </a:p>
                  </a:txBody>
                  <a:tcPr/>
                </a:tc>
                <a:tc>
                  <a:txBody>
                    <a:bodyPr/>
                    <a:lstStyle/>
                    <a:p>
                      <a:r>
                        <a:rPr lang="fr-FR" sz="1600" dirty="0" smtClean="0"/>
                        <a:t>1h30</a:t>
                      </a:r>
                      <a:endParaRPr lang="fr-FR" sz="1600" dirty="0"/>
                    </a:p>
                  </a:txBody>
                  <a:tcPr/>
                </a:tc>
                <a:extLst>
                  <a:ext uri="{0D108BD9-81ED-4DB2-BD59-A6C34878D82A}">
                    <a16:rowId xmlns:a16="http://schemas.microsoft.com/office/drawing/2014/main" val="10005"/>
                  </a:ext>
                </a:extLst>
              </a:tr>
              <a:tr h="273473">
                <a:tc vMerge="1">
                  <a:txBody>
                    <a:bodyPr/>
                    <a:lstStyle/>
                    <a:p>
                      <a:endParaRPr lang="fr-FR"/>
                    </a:p>
                  </a:txBody>
                  <a:tcPr/>
                </a:tc>
                <a:tc>
                  <a:txBody>
                    <a:bodyPr/>
                    <a:lstStyle/>
                    <a:p>
                      <a:r>
                        <a:rPr lang="fr-FR" sz="1400" dirty="0" smtClean="0"/>
                        <a:t>Cinéma-Audiovisuel</a:t>
                      </a:r>
                      <a:endParaRPr lang="fr-FR" sz="1400" dirty="0"/>
                    </a:p>
                  </a:txBody>
                  <a:tcPr/>
                </a:tc>
                <a:tc vMerge="1">
                  <a:txBody>
                    <a:bodyPr/>
                    <a:lstStyle/>
                    <a:p>
                      <a:endParaRPr lang="fr-FR" sz="1600" dirty="0"/>
                    </a:p>
                  </a:txBody>
                  <a:tcPr/>
                </a:tc>
                <a:tc>
                  <a:txBody>
                    <a:bodyPr/>
                    <a:lstStyle/>
                    <a:p>
                      <a:r>
                        <a:rPr lang="fr-FR" sz="1600" dirty="0" smtClean="0"/>
                        <a:t>Création et innovation technologique</a:t>
                      </a:r>
                      <a:endParaRPr lang="fr-FR" sz="1600" dirty="0"/>
                    </a:p>
                  </a:txBody>
                  <a:tcPr/>
                </a:tc>
                <a:tc>
                  <a:txBody>
                    <a:bodyPr/>
                    <a:lstStyle/>
                    <a:p>
                      <a:r>
                        <a:rPr lang="fr-FR" sz="1600" dirty="0" smtClean="0"/>
                        <a:t>1h30</a:t>
                      </a:r>
                      <a:endParaRPr lang="fr-FR" sz="1600" dirty="0"/>
                    </a:p>
                  </a:txBody>
                  <a:tcPr/>
                </a:tc>
                <a:extLst>
                  <a:ext uri="{0D108BD9-81ED-4DB2-BD59-A6C34878D82A}">
                    <a16:rowId xmlns:a16="http://schemas.microsoft.com/office/drawing/2014/main" val="10006"/>
                  </a:ext>
                </a:extLst>
              </a:tr>
              <a:tr h="211667">
                <a:tc vMerge="1">
                  <a:txBody>
                    <a:bodyPr/>
                    <a:lstStyle/>
                    <a:p>
                      <a:endParaRPr lang="fr-FR"/>
                    </a:p>
                  </a:txBody>
                  <a:tcPr/>
                </a:tc>
                <a:tc>
                  <a:txBody>
                    <a:bodyPr/>
                    <a:lstStyle/>
                    <a:p>
                      <a:r>
                        <a:rPr lang="fr-FR" sz="1400" dirty="0" smtClean="0"/>
                        <a:t>Danse</a:t>
                      </a:r>
                      <a:endParaRPr lang="fr-FR" sz="1400" dirty="0"/>
                    </a:p>
                  </a:txBody>
                  <a:tcPr/>
                </a:tc>
                <a:tc vMerge="1">
                  <a:txBody>
                    <a:bodyPr/>
                    <a:lstStyle/>
                    <a:p>
                      <a:endParaRPr lang="fr-FR" sz="1600" dirty="0"/>
                    </a:p>
                  </a:txBody>
                  <a:tcPr/>
                </a:tc>
                <a:tc>
                  <a:txBody>
                    <a:bodyPr/>
                    <a:lstStyle/>
                    <a:p>
                      <a:r>
                        <a:rPr lang="fr-FR" sz="1600" dirty="0" smtClean="0"/>
                        <a:t>Création et culture-design</a:t>
                      </a:r>
                      <a:endParaRPr lang="fr-FR" sz="1600" dirty="0"/>
                    </a:p>
                  </a:txBody>
                  <a:tcPr/>
                </a:tc>
                <a:tc>
                  <a:txBody>
                    <a:bodyPr/>
                    <a:lstStyle/>
                    <a:p>
                      <a:r>
                        <a:rPr lang="fr-FR" sz="1600" dirty="0" smtClean="0"/>
                        <a:t>6h</a:t>
                      </a:r>
                      <a:endParaRPr lang="fr-FR" sz="1600" dirty="0"/>
                    </a:p>
                  </a:txBody>
                  <a:tcPr/>
                </a:tc>
                <a:extLst>
                  <a:ext uri="{0D108BD9-81ED-4DB2-BD59-A6C34878D82A}">
                    <a16:rowId xmlns:a16="http://schemas.microsoft.com/office/drawing/2014/main" val="10007"/>
                  </a:ext>
                </a:extLst>
              </a:tr>
              <a:tr h="149860">
                <a:tc vMerge="1">
                  <a:txBody>
                    <a:bodyPr/>
                    <a:lstStyle/>
                    <a:p>
                      <a:endParaRPr lang="fr-FR"/>
                    </a:p>
                  </a:txBody>
                  <a:tcPr/>
                </a:tc>
                <a:tc>
                  <a:txBody>
                    <a:bodyPr/>
                    <a:lstStyle/>
                    <a:p>
                      <a:r>
                        <a:rPr lang="fr-FR" sz="1400" dirty="0" smtClean="0"/>
                        <a:t>Histoire des Arts</a:t>
                      </a:r>
                      <a:endParaRPr lang="fr-FR" sz="1400" dirty="0"/>
                    </a:p>
                  </a:txBody>
                  <a:tcPr/>
                </a:tc>
                <a:tc vMerge="1">
                  <a:txBody>
                    <a:bodyPr/>
                    <a:lstStyle/>
                    <a:p>
                      <a:endParaRPr lang="fr-FR" sz="1600" dirty="0"/>
                    </a:p>
                  </a:txBody>
                  <a:tcPr/>
                </a:tc>
                <a:tc>
                  <a:txBody>
                    <a:bodyPr/>
                    <a:lstStyle/>
                    <a:p>
                      <a:r>
                        <a:rPr lang="fr-FR" sz="1600" dirty="0" smtClean="0"/>
                        <a:t>Sciences de l’ingénieur</a:t>
                      </a:r>
                      <a:endParaRPr lang="fr-FR" sz="1600" dirty="0"/>
                    </a:p>
                  </a:txBody>
                  <a:tcPr/>
                </a:tc>
                <a:tc>
                  <a:txBody>
                    <a:bodyPr/>
                    <a:lstStyle/>
                    <a:p>
                      <a:r>
                        <a:rPr lang="fr-FR" sz="1600" dirty="0" smtClean="0"/>
                        <a:t>1h30</a:t>
                      </a:r>
                      <a:endParaRPr lang="fr-FR" sz="1600" dirty="0"/>
                    </a:p>
                  </a:txBody>
                  <a:tcPr/>
                </a:tc>
                <a:extLst>
                  <a:ext uri="{0D108BD9-81ED-4DB2-BD59-A6C34878D82A}">
                    <a16:rowId xmlns:a16="http://schemas.microsoft.com/office/drawing/2014/main" val="10008"/>
                  </a:ext>
                </a:extLst>
              </a:tr>
              <a:tr h="0">
                <a:tc vMerge="1">
                  <a:txBody>
                    <a:bodyPr/>
                    <a:lstStyle/>
                    <a:p>
                      <a:endParaRPr lang="fr-FR"/>
                    </a:p>
                  </a:txBody>
                  <a:tcPr/>
                </a:tc>
                <a:tc>
                  <a:txBody>
                    <a:bodyPr/>
                    <a:lstStyle/>
                    <a:p>
                      <a:r>
                        <a:rPr lang="fr-FR" sz="1400" dirty="0" smtClean="0"/>
                        <a:t>Musique</a:t>
                      </a:r>
                      <a:endParaRPr lang="fr-FR" sz="1400" dirty="0"/>
                    </a:p>
                  </a:txBody>
                  <a:tcPr/>
                </a:tc>
                <a:tc vMerge="1">
                  <a:txBody>
                    <a:bodyPr/>
                    <a:lstStyle/>
                    <a:p>
                      <a:endParaRPr lang="fr-FR" sz="1600" dirty="0"/>
                    </a:p>
                  </a:txBody>
                  <a:tcPr/>
                </a:tc>
                <a:tc>
                  <a:txBody>
                    <a:bodyPr/>
                    <a:lstStyle/>
                    <a:p>
                      <a:endParaRPr lang="fr-FR" sz="1600" dirty="0"/>
                    </a:p>
                  </a:txBody>
                  <a:tcPr/>
                </a:tc>
                <a:tc>
                  <a:txBody>
                    <a:bodyPr/>
                    <a:lstStyle/>
                    <a:p>
                      <a:endParaRPr lang="fr-FR" sz="1600" dirty="0"/>
                    </a:p>
                  </a:txBody>
                  <a:tcPr/>
                </a:tc>
                <a:extLst>
                  <a:ext uri="{0D108BD9-81ED-4DB2-BD59-A6C34878D82A}">
                    <a16:rowId xmlns:a16="http://schemas.microsoft.com/office/drawing/2014/main" val="10009"/>
                  </a:ext>
                </a:extLst>
              </a:tr>
              <a:tr h="0">
                <a:tc vMerge="1">
                  <a:txBody>
                    <a:bodyPr/>
                    <a:lstStyle/>
                    <a:p>
                      <a:endParaRPr lang="fr-FR"/>
                    </a:p>
                  </a:txBody>
                  <a:tcPr/>
                </a:tc>
                <a:tc>
                  <a:txBody>
                    <a:bodyPr/>
                    <a:lstStyle/>
                    <a:p>
                      <a:r>
                        <a:rPr lang="fr-FR" sz="1400" dirty="0" smtClean="0"/>
                        <a:t>Théâtre</a:t>
                      </a:r>
                      <a:endParaRPr lang="fr-FR" sz="1400" dirty="0"/>
                    </a:p>
                  </a:txBody>
                  <a:tcPr/>
                </a:tc>
                <a:tc vMerge="1">
                  <a:txBody>
                    <a:bodyPr/>
                    <a:lstStyle/>
                    <a:p>
                      <a:endParaRPr lang="fr-FR" sz="1600" dirty="0"/>
                    </a:p>
                  </a:txBody>
                  <a:tcPr/>
                </a:tc>
                <a:tc>
                  <a:txBody>
                    <a:bodyPr/>
                    <a:lstStyle/>
                    <a:p>
                      <a:endParaRPr lang="fr-FR" sz="1600" dirty="0"/>
                    </a:p>
                  </a:txBody>
                  <a:tcPr/>
                </a:tc>
                <a:tc>
                  <a:txBody>
                    <a:bodyPr/>
                    <a:lstStyle/>
                    <a:p>
                      <a:endParaRPr lang="fr-FR" sz="1600" dirty="0"/>
                    </a:p>
                  </a:txBody>
                  <a:tcPr/>
                </a:tc>
                <a:extLst>
                  <a:ext uri="{0D108BD9-81ED-4DB2-BD59-A6C34878D82A}">
                    <a16:rowId xmlns:a16="http://schemas.microsoft.com/office/drawing/2014/main" val="10010"/>
                  </a:ext>
                </a:extLst>
              </a:tr>
              <a:tr h="370840">
                <a:tc>
                  <a:txBody>
                    <a:bodyPr/>
                    <a:lstStyle/>
                    <a:p>
                      <a:r>
                        <a:rPr lang="fr-FR" sz="1600" dirty="0" smtClean="0"/>
                        <a:t>EPS</a:t>
                      </a:r>
                      <a:endParaRPr lang="fr-FR" sz="1600" dirty="0"/>
                    </a:p>
                  </a:txBody>
                  <a:tcPr/>
                </a:tc>
                <a:tc>
                  <a:txBody>
                    <a:bodyPr/>
                    <a:lstStyle/>
                    <a:p>
                      <a:endParaRPr lang="fr-FR" sz="1600" dirty="0"/>
                    </a:p>
                  </a:txBody>
                  <a:tcPr/>
                </a:tc>
                <a:tc>
                  <a:txBody>
                    <a:bodyPr/>
                    <a:lstStyle/>
                    <a:p>
                      <a:r>
                        <a:rPr lang="fr-FR" sz="1600" dirty="0" smtClean="0"/>
                        <a:t>3h</a:t>
                      </a:r>
                      <a:endParaRPr lang="fr-FR" sz="1600" dirty="0"/>
                    </a:p>
                  </a:txBody>
                  <a:tcPr/>
                </a:tc>
                <a:tc>
                  <a:txBody>
                    <a:bodyPr/>
                    <a:lstStyle/>
                    <a:p>
                      <a:endParaRPr lang="fr-FR" sz="1600" dirty="0"/>
                    </a:p>
                  </a:txBody>
                  <a:tcPr/>
                </a:tc>
                <a:tc>
                  <a:txBody>
                    <a:bodyPr/>
                    <a:lstStyle/>
                    <a:p>
                      <a:endParaRPr lang="fr-FR" sz="1600" dirty="0"/>
                    </a:p>
                  </a:txBody>
                  <a:tcPr/>
                </a:tc>
                <a:extLst>
                  <a:ext uri="{0D108BD9-81ED-4DB2-BD59-A6C34878D82A}">
                    <a16:rowId xmlns:a16="http://schemas.microsoft.com/office/drawing/2014/main" val="10011"/>
                  </a:ext>
                </a:extLst>
              </a:tr>
              <a:tr h="370840">
                <a:tc>
                  <a:txBody>
                    <a:bodyPr/>
                    <a:lstStyle/>
                    <a:p>
                      <a:r>
                        <a:rPr lang="fr-FR" sz="1600" dirty="0" smtClean="0"/>
                        <a:t>Arts du cirque</a:t>
                      </a:r>
                      <a:endParaRPr lang="fr-FR" sz="1600" dirty="0"/>
                    </a:p>
                  </a:txBody>
                  <a:tcPr/>
                </a:tc>
                <a:tc>
                  <a:txBody>
                    <a:bodyPr/>
                    <a:lstStyle/>
                    <a:p>
                      <a:endParaRPr lang="fr-FR" sz="1600" dirty="0"/>
                    </a:p>
                  </a:txBody>
                  <a:tcPr/>
                </a:tc>
                <a:tc>
                  <a:txBody>
                    <a:bodyPr/>
                    <a:lstStyle/>
                    <a:p>
                      <a:endParaRPr lang="fr-FR" sz="1600" dirty="0"/>
                    </a:p>
                  </a:txBody>
                  <a:tcPr/>
                </a:tc>
                <a:tc>
                  <a:txBody>
                    <a:bodyPr/>
                    <a:lstStyle/>
                    <a:p>
                      <a:endParaRPr lang="fr-FR" sz="1600" dirty="0"/>
                    </a:p>
                  </a:txBody>
                  <a:tcPr/>
                </a:tc>
                <a:tc>
                  <a:txBody>
                    <a:bodyPr/>
                    <a:lstStyle/>
                    <a:p>
                      <a:endParaRPr lang="fr-FR" sz="1600" dirty="0"/>
                    </a:p>
                  </a:txBody>
                  <a:tcPr/>
                </a:tc>
                <a:extLst>
                  <a:ext uri="{0D108BD9-81ED-4DB2-BD59-A6C34878D82A}">
                    <a16:rowId xmlns:a16="http://schemas.microsoft.com/office/drawing/2014/main" val="10012"/>
                  </a:ext>
                </a:extLst>
              </a:tr>
            </a:tbl>
          </a:graphicData>
        </a:graphic>
      </p:graphicFrame>
      <p:sp>
        <p:nvSpPr>
          <p:cNvPr id="5" name="Espace réservé du numéro de diapositive 4"/>
          <p:cNvSpPr>
            <a:spLocks noGrp="1"/>
          </p:cNvSpPr>
          <p:nvPr>
            <p:ph type="sldNum" sz="quarter" idx="12"/>
          </p:nvPr>
        </p:nvSpPr>
        <p:spPr/>
        <p:txBody>
          <a:bodyPr/>
          <a:lstStyle/>
          <a:p>
            <a:fld id="{B552CA06-789F-43F1-AC1A-71309998D267}" type="slidenum">
              <a:rPr lang="fr-FR" smtClean="0"/>
              <a:t>14</a:t>
            </a:fld>
            <a:endParaRPr lang="fr-FR"/>
          </a:p>
        </p:txBody>
      </p:sp>
    </p:spTree>
    <p:extLst>
      <p:ext uri="{BB962C8B-B14F-4D97-AF65-F5344CB8AC3E}">
        <p14:creationId xmlns:p14="http://schemas.microsoft.com/office/powerpoint/2010/main" val="3669362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3"/>
          </a:lnRef>
          <a:fillRef idx="1003">
            <a:schemeClr val="lt1"/>
          </a:fillRef>
          <a:effectRef idx="1">
            <a:schemeClr val="accent3"/>
          </a:effectRef>
          <a:fontRef idx="minor">
            <a:schemeClr val="dk1"/>
          </a:fontRef>
        </p:style>
        <p:txBody>
          <a:bodyPr>
            <a:normAutofit fontScale="90000"/>
          </a:bodyPr>
          <a:lstStyle/>
          <a:p>
            <a:r>
              <a:rPr lang="fr-FR" dirty="0" smtClean="0"/>
              <a:t>Dès la 1</a:t>
            </a:r>
            <a:r>
              <a:rPr lang="fr-FR" baseline="30000" dirty="0" smtClean="0"/>
              <a:t>ère</a:t>
            </a:r>
            <a:r>
              <a:rPr lang="fr-FR" dirty="0" smtClean="0"/>
              <a:t>, des enseignements de spécialité</a:t>
            </a:r>
            <a:endParaRPr lang="fr-FR" dirty="0"/>
          </a:p>
        </p:txBody>
      </p:sp>
      <p:sp>
        <p:nvSpPr>
          <p:cNvPr id="3" name="Espace réservé du texte 2"/>
          <p:cNvSpPr>
            <a:spLocks noGrp="1"/>
          </p:cNvSpPr>
          <p:nvPr>
            <p:ph type="body" idx="4294967295"/>
          </p:nvPr>
        </p:nvSpPr>
        <p:spPr>
          <a:xfrm>
            <a:off x="2555776" y="1700808"/>
            <a:ext cx="4040188" cy="576064"/>
          </a:xfrm>
          <a:solidFill>
            <a:schemeClr val="accent3">
              <a:lumMod val="75000"/>
            </a:schemeClr>
          </a:solidFill>
        </p:spPr>
        <p:txBody>
          <a:bodyPr>
            <a:noAutofit/>
          </a:bodyPr>
          <a:lstStyle/>
          <a:p>
            <a:pPr marL="0" indent="0" algn="ctr">
              <a:buNone/>
            </a:pPr>
            <a:r>
              <a:rPr lang="fr-FR" dirty="0" smtClean="0"/>
              <a:t>Bac général</a:t>
            </a:r>
            <a:endParaRPr lang="fr-FR" dirty="0"/>
          </a:p>
        </p:txBody>
      </p:sp>
      <p:sp>
        <p:nvSpPr>
          <p:cNvPr id="4" name="Espace réservé du contenu 3"/>
          <p:cNvSpPr>
            <a:spLocks noGrp="1"/>
          </p:cNvSpPr>
          <p:nvPr>
            <p:ph sz="half" idx="4294967295"/>
          </p:nvPr>
        </p:nvSpPr>
        <p:spPr>
          <a:xfrm>
            <a:off x="539552" y="2420888"/>
            <a:ext cx="8136904" cy="4278312"/>
          </a:xfrm>
        </p:spPr>
        <p:txBody>
          <a:bodyPr>
            <a:normAutofit/>
          </a:bodyPr>
          <a:lstStyle/>
          <a:p>
            <a:r>
              <a:rPr lang="fr-FR" sz="1800" dirty="0" smtClean="0"/>
              <a:t>Arts (Arts plastiques, cinéma-audio visuel, musique, théâtre, arts du cirque)</a:t>
            </a:r>
          </a:p>
          <a:p>
            <a:r>
              <a:rPr lang="fr-FR" sz="1800" dirty="0" smtClean="0"/>
              <a:t>Biologie-écologie (lycées agricoles)</a:t>
            </a:r>
          </a:p>
          <a:p>
            <a:r>
              <a:rPr lang="fr-FR" sz="1800" dirty="0" smtClean="0"/>
              <a:t>Histoire-géographie, géopolitique et sciences politiques,</a:t>
            </a:r>
          </a:p>
          <a:p>
            <a:r>
              <a:rPr lang="fr-FR" sz="1800" dirty="0" smtClean="0"/>
              <a:t>Humanités, littérature et philosophie</a:t>
            </a:r>
          </a:p>
          <a:p>
            <a:r>
              <a:rPr lang="fr-FR" sz="1800" dirty="0" smtClean="0"/>
              <a:t>Langues, littératures et cultures étrangères,</a:t>
            </a:r>
          </a:p>
          <a:p>
            <a:r>
              <a:rPr lang="fr-FR" sz="1800" dirty="0" smtClean="0"/>
              <a:t>Littérature et langues et cultures de l’Antiquité</a:t>
            </a:r>
          </a:p>
          <a:p>
            <a:r>
              <a:rPr lang="fr-FR" sz="1800" dirty="0" smtClean="0"/>
              <a:t>Mathématiques</a:t>
            </a:r>
          </a:p>
          <a:p>
            <a:r>
              <a:rPr lang="fr-FR" sz="1800" dirty="0" smtClean="0"/>
              <a:t>Numérique et sciences informatiques</a:t>
            </a:r>
          </a:p>
          <a:p>
            <a:r>
              <a:rPr lang="fr-FR" sz="1800" dirty="0" smtClean="0"/>
              <a:t>Physique- chimie</a:t>
            </a:r>
          </a:p>
          <a:p>
            <a:r>
              <a:rPr lang="fr-FR" sz="1800" dirty="0" smtClean="0"/>
              <a:t>Sciences de la Vie et de la terre</a:t>
            </a:r>
          </a:p>
          <a:p>
            <a:r>
              <a:rPr lang="fr-FR" sz="1800" dirty="0" smtClean="0"/>
              <a:t>Sciences de l’ingénieur</a:t>
            </a:r>
          </a:p>
          <a:p>
            <a:r>
              <a:rPr lang="fr-FR" sz="1800" dirty="0" smtClean="0"/>
              <a:t>Sciences économiques et sociales</a:t>
            </a:r>
          </a:p>
          <a:p>
            <a:endParaRPr lang="fr-FR" sz="1600" dirty="0" smtClean="0"/>
          </a:p>
          <a:p>
            <a:endParaRPr lang="fr-FR" sz="1600" dirty="0" smtClean="0"/>
          </a:p>
          <a:p>
            <a:endParaRPr lang="fr-FR" sz="1600" dirty="0"/>
          </a:p>
        </p:txBody>
      </p:sp>
      <p:sp>
        <p:nvSpPr>
          <p:cNvPr id="5" name="Espace réservé du numéro de diapositive 4"/>
          <p:cNvSpPr>
            <a:spLocks noGrp="1"/>
          </p:cNvSpPr>
          <p:nvPr>
            <p:ph type="sldNum" sz="quarter" idx="12"/>
          </p:nvPr>
        </p:nvSpPr>
        <p:spPr/>
        <p:txBody>
          <a:bodyPr/>
          <a:lstStyle/>
          <a:p>
            <a:fld id="{B552CA06-789F-43F1-AC1A-71309998D267}" type="slidenum">
              <a:rPr lang="fr-FR" smtClean="0"/>
              <a:t>15</a:t>
            </a:fld>
            <a:endParaRPr lang="fr-FR"/>
          </a:p>
        </p:txBody>
      </p:sp>
    </p:spTree>
    <p:extLst>
      <p:ext uri="{BB962C8B-B14F-4D97-AF65-F5344CB8AC3E}">
        <p14:creationId xmlns:p14="http://schemas.microsoft.com/office/powerpoint/2010/main" val="3301238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260648"/>
            <a:ext cx="6984776" cy="864096"/>
          </a:xfrm>
        </p:spPr>
        <p:style>
          <a:lnRef idx="1">
            <a:schemeClr val="accent2"/>
          </a:lnRef>
          <a:fillRef idx="2">
            <a:schemeClr val="accent2"/>
          </a:fillRef>
          <a:effectRef idx="1">
            <a:schemeClr val="accent2"/>
          </a:effectRef>
          <a:fontRef idx="minor">
            <a:schemeClr val="dk1"/>
          </a:fontRef>
        </p:style>
        <p:txBody>
          <a:bodyPr>
            <a:normAutofit/>
          </a:bodyPr>
          <a:lstStyle/>
          <a:p>
            <a:r>
              <a:rPr lang="fr-FR" sz="3200" dirty="0" smtClean="0"/>
              <a:t>Bacs technologiques</a:t>
            </a:r>
            <a:endParaRPr lang="fr-FR" sz="32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770737778"/>
              </p:ext>
            </p:extLst>
          </p:nvPr>
        </p:nvGraphicFramePr>
        <p:xfrm>
          <a:off x="467544" y="1340768"/>
          <a:ext cx="8229600" cy="5125720"/>
        </p:xfrm>
        <a:graphic>
          <a:graphicData uri="http://schemas.openxmlformats.org/drawingml/2006/table">
            <a:tbl>
              <a:tblPr firstRow="1" bandRow="1">
                <a:tableStyleId>{21E4AEA4-8DFA-4A89-87EB-49C32662AFE0}</a:tableStyleId>
              </a:tblPr>
              <a:tblGrid>
                <a:gridCol w="1872208">
                  <a:extLst>
                    <a:ext uri="{9D8B030D-6E8A-4147-A177-3AD203B41FA5}">
                      <a16:colId xmlns:a16="http://schemas.microsoft.com/office/drawing/2014/main" val="20000"/>
                    </a:ext>
                  </a:extLst>
                </a:gridCol>
                <a:gridCol w="6357392">
                  <a:extLst>
                    <a:ext uri="{9D8B030D-6E8A-4147-A177-3AD203B41FA5}">
                      <a16:colId xmlns:a16="http://schemas.microsoft.com/office/drawing/2014/main" val="20001"/>
                    </a:ext>
                  </a:extLst>
                </a:gridCol>
              </a:tblGrid>
              <a:tr h="370840">
                <a:tc>
                  <a:txBody>
                    <a:bodyPr/>
                    <a:lstStyle/>
                    <a:p>
                      <a:r>
                        <a:rPr lang="fr-FR" dirty="0" smtClean="0"/>
                        <a:t>Physique-chimie</a:t>
                      </a:r>
                      <a:endParaRPr lang="fr-FR" dirty="0"/>
                    </a:p>
                  </a:txBody>
                  <a:tcPr/>
                </a:tc>
                <a:tc>
                  <a:txBody>
                    <a:bodyPr/>
                    <a:lstStyle/>
                    <a:p>
                      <a:endParaRPr lang="fr-FR" dirty="0"/>
                    </a:p>
                  </a:txBody>
                  <a:tcPr/>
                </a:tc>
                <a:extLst>
                  <a:ext uri="{0D108BD9-81ED-4DB2-BD59-A6C34878D82A}">
                    <a16:rowId xmlns:a16="http://schemas.microsoft.com/office/drawing/2014/main" val="10000"/>
                  </a:ext>
                </a:extLst>
              </a:tr>
              <a:tr h="0">
                <a:tc rowSpan="4">
                  <a:txBody>
                    <a:bodyPr/>
                    <a:lstStyle/>
                    <a:p>
                      <a:r>
                        <a:rPr lang="fr-FR" dirty="0" smtClean="0"/>
                        <a:t>ST2S</a:t>
                      </a:r>
                    </a:p>
                    <a:p>
                      <a:r>
                        <a:rPr lang="fr-FR" sz="1400" dirty="0" smtClean="0"/>
                        <a:t>(Sciences et technologies de la santé et du social)</a:t>
                      </a:r>
                      <a:endParaRPr lang="fr-FR" sz="1400" dirty="0"/>
                    </a:p>
                  </a:txBody>
                  <a:tcPr/>
                </a:tc>
                <a:tc>
                  <a:txBody>
                    <a:bodyPr/>
                    <a:lstStyle/>
                    <a:p>
                      <a:r>
                        <a:rPr lang="fr-FR" dirty="0" smtClean="0"/>
                        <a:t>Physique-chimie pour la santé</a:t>
                      </a:r>
                      <a:endParaRPr lang="fr-FR" dirty="0"/>
                    </a:p>
                  </a:txBody>
                  <a:tcPr/>
                </a:tc>
                <a:extLst>
                  <a:ext uri="{0D108BD9-81ED-4DB2-BD59-A6C34878D82A}">
                    <a16:rowId xmlns:a16="http://schemas.microsoft.com/office/drawing/2014/main" val="10001"/>
                  </a:ext>
                </a:extLst>
              </a:tr>
              <a:tr h="273050">
                <a:tc vMerge="1">
                  <a:txBody>
                    <a:bodyPr/>
                    <a:lstStyle/>
                    <a:p>
                      <a:endParaRPr lang="fr-FR"/>
                    </a:p>
                  </a:txBody>
                  <a:tcPr/>
                </a:tc>
                <a:tc>
                  <a:txBody>
                    <a:bodyPr/>
                    <a:lstStyle/>
                    <a:p>
                      <a:r>
                        <a:rPr lang="fr-FR" dirty="0" smtClean="0"/>
                        <a:t>Biologie et physiopathologie humaines</a:t>
                      </a:r>
                      <a:endParaRPr lang="fr-FR" dirty="0"/>
                    </a:p>
                  </a:txBody>
                  <a:tcPr/>
                </a:tc>
                <a:extLst>
                  <a:ext uri="{0D108BD9-81ED-4DB2-BD59-A6C34878D82A}">
                    <a16:rowId xmlns:a16="http://schemas.microsoft.com/office/drawing/2014/main" val="10002"/>
                  </a:ext>
                </a:extLst>
              </a:tr>
              <a:tr h="180340">
                <a:tc vMerge="1">
                  <a:txBody>
                    <a:bodyPr/>
                    <a:lstStyle/>
                    <a:p>
                      <a:endParaRPr lang="fr-FR"/>
                    </a:p>
                  </a:txBody>
                  <a:tcPr/>
                </a:tc>
                <a:tc>
                  <a:txBody>
                    <a:bodyPr/>
                    <a:lstStyle/>
                    <a:p>
                      <a:r>
                        <a:rPr lang="fr-FR" dirty="0" smtClean="0"/>
                        <a:t>Chimie, biologie et physiopathologie humaines</a:t>
                      </a:r>
                      <a:endParaRPr lang="fr-FR" dirty="0"/>
                    </a:p>
                  </a:txBody>
                  <a:tcPr/>
                </a:tc>
                <a:extLst>
                  <a:ext uri="{0D108BD9-81ED-4DB2-BD59-A6C34878D82A}">
                    <a16:rowId xmlns:a16="http://schemas.microsoft.com/office/drawing/2014/main" val="10003"/>
                  </a:ext>
                </a:extLst>
              </a:tr>
              <a:tr h="135518">
                <a:tc vMerge="1">
                  <a:txBody>
                    <a:bodyPr/>
                    <a:lstStyle/>
                    <a:p>
                      <a:endParaRPr lang="fr-FR"/>
                    </a:p>
                  </a:txBody>
                  <a:tcPr/>
                </a:tc>
                <a:tc>
                  <a:txBody>
                    <a:bodyPr/>
                    <a:lstStyle/>
                    <a:p>
                      <a:r>
                        <a:rPr lang="fr-FR" dirty="0" smtClean="0"/>
                        <a:t>Sciences et techniques sanitaires et sociales</a:t>
                      </a:r>
                      <a:endParaRPr lang="fr-FR" dirty="0"/>
                    </a:p>
                  </a:txBody>
                  <a:tcPr/>
                </a:tc>
                <a:extLst>
                  <a:ext uri="{0D108BD9-81ED-4DB2-BD59-A6C34878D82A}">
                    <a16:rowId xmlns:a16="http://schemas.microsoft.com/office/drawing/2014/main" val="10004"/>
                  </a:ext>
                </a:extLst>
              </a:tr>
              <a:tr h="0">
                <a:tc rowSpan="4">
                  <a:txBody>
                    <a:bodyPr/>
                    <a:lstStyle/>
                    <a:p>
                      <a:r>
                        <a:rPr lang="fr-FR" dirty="0" smtClean="0"/>
                        <a:t>STAV</a:t>
                      </a:r>
                    </a:p>
                    <a:p>
                      <a:r>
                        <a:rPr lang="fr-FR" sz="1400" dirty="0" smtClean="0"/>
                        <a:t>(Sciences et technologies de l’agronomie et du vivant)</a:t>
                      </a:r>
                    </a:p>
                    <a:p>
                      <a:r>
                        <a:rPr lang="fr-FR" sz="1400" b="1" dirty="0" smtClean="0"/>
                        <a:t>Lycées agricoles</a:t>
                      </a:r>
                      <a:endParaRPr lang="fr-FR" sz="1400" b="1" dirty="0"/>
                    </a:p>
                  </a:txBody>
                  <a:tcPr/>
                </a:tc>
                <a:tc>
                  <a:txBody>
                    <a:bodyPr/>
                    <a:lstStyle/>
                    <a:p>
                      <a:r>
                        <a:rPr lang="fr-FR" dirty="0" smtClean="0"/>
                        <a:t>Gestion des ressources de l’alimentation</a:t>
                      </a:r>
                      <a:endParaRPr lang="fr-FR" dirty="0"/>
                    </a:p>
                  </a:txBody>
                  <a:tcPr/>
                </a:tc>
                <a:extLst>
                  <a:ext uri="{0D108BD9-81ED-4DB2-BD59-A6C34878D82A}">
                    <a16:rowId xmlns:a16="http://schemas.microsoft.com/office/drawing/2014/main" val="10005"/>
                  </a:ext>
                </a:extLst>
              </a:tr>
              <a:tr h="273050">
                <a:tc vMerge="1">
                  <a:txBody>
                    <a:bodyPr/>
                    <a:lstStyle/>
                    <a:p>
                      <a:endParaRPr lang="fr-FR"/>
                    </a:p>
                  </a:txBody>
                  <a:tcPr/>
                </a:tc>
                <a:tc>
                  <a:txBody>
                    <a:bodyPr/>
                    <a:lstStyle/>
                    <a:p>
                      <a:r>
                        <a:rPr lang="fr-FR" dirty="0" smtClean="0"/>
                        <a:t>Territoires et sociétés</a:t>
                      </a:r>
                      <a:endParaRPr lang="fr-FR" dirty="0"/>
                    </a:p>
                  </a:txBody>
                  <a:tcPr/>
                </a:tc>
                <a:extLst>
                  <a:ext uri="{0D108BD9-81ED-4DB2-BD59-A6C34878D82A}">
                    <a16:rowId xmlns:a16="http://schemas.microsoft.com/office/drawing/2014/main" val="10006"/>
                  </a:ext>
                </a:extLst>
              </a:tr>
              <a:tr h="180340">
                <a:tc vMerge="1">
                  <a:txBody>
                    <a:bodyPr/>
                    <a:lstStyle/>
                    <a:p>
                      <a:endParaRPr lang="fr-FR"/>
                    </a:p>
                  </a:txBody>
                  <a:tcPr/>
                </a:tc>
                <a:tc>
                  <a:txBody>
                    <a:bodyPr/>
                    <a:lstStyle/>
                    <a:p>
                      <a:r>
                        <a:rPr lang="fr-FR" dirty="0" smtClean="0"/>
                        <a:t>Technologie</a:t>
                      </a:r>
                      <a:endParaRPr lang="fr-FR" dirty="0"/>
                    </a:p>
                  </a:txBody>
                  <a:tcPr/>
                </a:tc>
                <a:extLst>
                  <a:ext uri="{0D108BD9-81ED-4DB2-BD59-A6C34878D82A}">
                    <a16:rowId xmlns:a16="http://schemas.microsoft.com/office/drawing/2014/main" val="10007"/>
                  </a:ext>
                </a:extLst>
              </a:tr>
              <a:tr h="0">
                <a:tc vMerge="1">
                  <a:txBody>
                    <a:bodyPr/>
                    <a:lstStyle/>
                    <a:p>
                      <a:endParaRPr lang="fr-FR"/>
                    </a:p>
                  </a:txBody>
                  <a:tcPr/>
                </a:tc>
                <a:tc>
                  <a:txBody>
                    <a:bodyPr/>
                    <a:lstStyle/>
                    <a:p>
                      <a:r>
                        <a:rPr lang="fr-FR" dirty="0" smtClean="0"/>
                        <a:t>Territoires et technologie</a:t>
                      </a:r>
                      <a:endParaRPr lang="fr-FR" dirty="0"/>
                    </a:p>
                  </a:txBody>
                  <a:tcPr/>
                </a:tc>
                <a:extLst>
                  <a:ext uri="{0D108BD9-81ED-4DB2-BD59-A6C34878D82A}">
                    <a16:rowId xmlns:a16="http://schemas.microsoft.com/office/drawing/2014/main" val="10008"/>
                  </a:ext>
                </a:extLst>
              </a:tr>
              <a:tr h="0">
                <a:tc rowSpan="5">
                  <a:txBody>
                    <a:bodyPr/>
                    <a:lstStyle/>
                    <a:p>
                      <a:r>
                        <a:rPr lang="fr-FR" dirty="0" smtClean="0"/>
                        <a:t>STD2A</a:t>
                      </a:r>
                    </a:p>
                    <a:p>
                      <a:r>
                        <a:rPr lang="fr-FR" sz="1400" dirty="0" smtClean="0"/>
                        <a:t>(Sciences</a:t>
                      </a:r>
                      <a:r>
                        <a:rPr lang="fr-FR" sz="1400" baseline="0" dirty="0" smtClean="0"/>
                        <a:t> et technologies du design et des arts appliqués)</a:t>
                      </a:r>
                      <a:endParaRPr lang="fr-FR" sz="1400" dirty="0"/>
                    </a:p>
                  </a:txBody>
                  <a:tcPr/>
                </a:tc>
                <a:tc>
                  <a:txBody>
                    <a:bodyPr/>
                    <a:lstStyle/>
                    <a:p>
                      <a:r>
                        <a:rPr lang="fr-FR" dirty="0" smtClean="0"/>
                        <a:t>Physique-Chimie</a:t>
                      </a:r>
                      <a:endParaRPr lang="fr-FR" dirty="0"/>
                    </a:p>
                  </a:txBody>
                  <a:tcPr/>
                </a:tc>
                <a:extLst>
                  <a:ext uri="{0D108BD9-81ED-4DB2-BD59-A6C34878D82A}">
                    <a16:rowId xmlns:a16="http://schemas.microsoft.com/office/drawing/2014/main" val="10009"/>
                  </a:ext>
                </a:extLst>
              </a:tr>
              <a:tr h="291592">
                <a:tc vMerge="1">
                  <a:txBody>
                    <a:bodyPr/>
                    <a:lstStyle/>
                    <a:p>
                      <a:endParaRPr lang="fr-FR"/>
                    </a:p>
                  </a:txBody>
                  <a:tcPr/>
                </a:tc>
                <a:tc>
                  <a:txBody>
                    <a:bodyPr/>
                    <a:lstStyle/>
                    <a:p>
                      <a:r>
                        <a:rPr lang="fr-FR" dirty="0" smtClean="0"/>
                        <a:t>Outils et langages numériques</a:t>
                      </a:r>
                      <a:endParaRPr lang="fr-FR" dirty="0"/>
                    </a:p>
                  </a:txBody>
                  <a:tcPr/>
                </a:tc>
                <a:extLst>
                  <a:ext uri="{0D108BD9-81ED-4DB2-BD59-A6C34878D82A}">
                    <a16:rowId xmlns:a16="http://schemas.microsoft.com/office/drawing/2014/main" val="10010"/>
                  </a:ext>
                </a:extLst>
              </a:tr>
              <a:tr h="217424">
                <a:tc vMerge="1">
                  <a:txBody>
                    <a:bodyPr/>
                    <a:lstStyle/>
                    <a:p>
                      <a:endParaRPr lang="fr-FR"/>
                    </a:p>
                  </a:txBody>
                  <a:tcPr/>
                </a:tc>
                <a:tc>
                  <a:txBody>
                    <a:bodyPr/>
                    <a:lstStyle/>
                    <a:p>
                      <a:r>
                        <a:rPr lang="fr-FR" dirty="0" smtClean="0"/>
                        <a:t>Design et métiers d’art</a:t>
                      </a:r>
                      <a:endParaRPr lang="fr-FR" dirty="0"/>
                    </a:p>
                  </a:txBody>
                  <a:tcPr/>
                </a:tc>
                <a:extLst>
                  <a:ext uri="{0D108BD9-81ED-4DB2-BD59-A6C34878D82A}">
                    <a16:rowId xmlns:a16="http://schemas.microsoft.com/office/drawing/2014/main" val="10011"/>
                  </a:ext>
                </a:extLst>
              </a:tr>
              <a:tr h="143256">
                <a:tc vMerge="1">
                  <a:txBody>
                    <a:bodyPr/>
                    <a:lstStyle/>
                    <a:p>
                      <a:endParaRPr lang="fr-FR"/>
                    </a:p>
                  </a:txBody>
                  <a:tcPr/>
                </a:tc>
                <a:tc>
                  <a:txBody>
                    <a:bodyPr/>
                    <a:lstStyle/>
                    <a:p>
                      <a:r>
                        <a:rPr lang="fr-FR" dirty="0" smtClean="0"/>
                        <a:t>Analyse et méthodes en design</a:t>
                      </a:r>
                      <a:endParaRPr lang="fr-FR" dirty="0"/>
                    </a:p>
                  </a:txBody>
                  <a:tcPr/>
                </a:tc>
                <a:extLst>
                  <a:ext uri="{0D108BD9-81ED-4DB2-BD59-A6C34878D82A}">
                    <a16:rowId xmlns:a16="http://schemas.microsoft.com/office/drawing/2014/main" val="10012"/>
                  </a:ext>
                </a:extLst>
              </a:tr>
              <a:tr h="0">
                <a:tc vMerge="1">
                  <a:txBody>
                    <a:bodyPr/>
                    <a:lstStyle/>
                    <a:p>
                      <a:endParaRPr lang="fr-FR"/>
                    </a:p>
                  </a:txBody>
                  <a:tcPr/>
                </a:tc>
                <a:tc>
                  <a:txBody>
                    <a:bodyPr/>
                    <a:lstStyle/>
                    <a:p>
                      <a:r>
                        <a:rPr lang="fr-FR" dirty="0" smtClean="0"/>
                        <a:t>Conception et création</a:t>
                      </a:r>
                      <a:r>
                        <a:rPr lang="fr-FR" baseline="0" dirty="0" smtClean="0"/>
                        <a:t> en design et métiers d’art</a:t>
                      </a:r>
                      <a:endParaRPr lang="fr-FR" dirty="0"/>
                    </a:p>
                  </a:txBody>
                  <a:tcPr/>
                </a:tc>
                <a:extLst>
                  <a:ext uri="{0D108BD9-81ED-4DB2-BD59-A6C34878D82A}">
                    <a16:rowId xmlns:a16="http://schemas.microsoft.com/office/drawing/2014/main" val="10013"/>
                  </a:ext>
                </a:extLst>
              </a:tr>
            </a:tbl>
          </a:graphicData>
        </a:graphic>
      </p:graphicFrame>
      <p:sp>
        <p:nvSpPr>
          <p:cNvPr id="3" name="Espace réservé du numéro de diapositive 2"/>
          <p:cNvSpPr>
            <a:spLocks noGrp="1"/>
          </p:cNvSpPr>
          <p:nvPr>
            <p:ph type="sldNum" sz="quarter" idx="12"/>
          </p:nvPr>
        </p:nvSpPr>
        <p:spPr/>
        <p:txBody>
          <a:bodyPr/>
          <a:lstStyle/>
          <a:p>
            <a:fld id="{B552CA06-789F-43F1-AC1A-71309998D267}" type="slidenum">
              <a:rPr lang="fr-FR" smtClean="0"/>
              <a:t>16</a:t>
            </a:fld>
            <a:endParaRPr lang="fr-FR"/>
          </a:p>
        </p:txBody>
      </p:sp>
    </p:spTree>
    <p:extLst>
      <p:ext uri="{BB962C8B-B14F-4D97-AF65-F5344CB8AC3E}">
        <p14:creationId xmlns:p14="http://schemas.microsoft.com/office/powerpoint/2010/main" val="3257514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nvPr>
        </p:nvGraphicFramePr>
        <p:xfrm>
          <a:off x="179512" y="116632"/>
          <a:ext cx="8589640" cy="6641169"/>
        </p:xfrm>
        <a:graphic>
          <a:graphicData uri="http://schemas.openxmlformats.org/drawingml/2006/table">
            <a:tbl>
              <a:tblPr firstRow="1" bandRow="1">
                <a:tableStyleId>{21E4AEA4-8DFA-4A89-87EB-49C32662AFE0}</a:tableStyleId>
              </a:tblPr>
              <a:tblGrid>
                <a:gridCol w="1800200">
                  <a:extLst>
                    <a:ext uri="{9D8B030D-6E8A-4147-A177-3AD203B41FA5}">
                      <a16:colId xmlns:a16="http://schemas.microsoft.com/office/drawing/2014/main" val="20000"/>
                    </a:ext>
                  </a:extLst>
                </a:gridCol>
                <a:gridCol w="6789440">
                  <a:extLst>
                    <a:ext uri="{9D8B030D-6E8A-4147-A177-3AD203B41FA5}">
                      <a16:colId xmlns:a16="http://schemas.microsoft.com/office/drawing/2014/main" val="20001"/>
                    </a:ext>
                  </a:extLst>
                </a:gridCol>
              </a:tblGrid>
              <a:tr h="432048">
                <a:tc rowSpan="4">
                  <a:txBody>
                    <a:bodyPr/>
                    <a:lstStyle/>
                    <a:p>
                      <a:pPr algn="ctr"/>
                      <a:r>
                        <a:rPr lang="fr-FR" dirty="0" smtClean="0"/>
                        <a:t>STHR</a:t>
                      </a:r>
                    </a:p>
                    <a:p>
                      <a:pPr algn="ctr"/>
                      <a:r>
                        <a:rPr lang="fr-FR" sz="1400" dirty="0" smtClean="0"/>
                        <a:t>(Sciences et technologies de</a:t>
                      </a:r>
                      <a:r>
                        <a:rPr lang="fr-FR" sz="1400" baseline="0" dirty="0" smtClean="0"/>
                        <a:t> l’hôtellerie et de la restauration)</a:t>
                      </a:r>
                      <a:endParaRPr lang="fr-FR" sz="1400" b="0" dirty="0"/>
                    </a:p>
                  </a:txBody>
                  <a:tcPr/>
                </a:tc>
                <a:tc>
                  <a:txBody>
                    <a:bodyPr/>
                    <a:lstStyle/>
                    <a:p>
                      <a:r>
                        <a:rPr lang="fr-FR" sz="1600" b="0" dirty="0" smtClean="0">
                          <a:solidFill>
                            <a:schemeClr val="tx1"/>
                          </a:solidFill>
                        </a:rPr>
                        <a:t>Enseignement scientifique alimentation-environnement (ESAE</a:t>
                      </a:r>
                      <a:r>
                        <a:rPr lang="fr-FR" sz="1600" b="0" dirty="0" smtClean="0"/>
                        <a:t>)</a:t>
                      </a:r>
                      <a:endParaRPr lang="fr-FR" sz="1600" b="0" dirty="0"/>
                    </a:p>
                  </a:txBody>
                  <a:tcPr>
                    <a:solidFill>
                      <a:srgbClr val="FEFCFC"/>
                    </a:solidFill>
                  </a:tcPr>
                </a:tc>
                <a:extLst>
                  <a:ext uri="{0D108BD9-81ED-4DB2-BD59-A6C34878D82A}">
                    <a16:rowId xmlns:a16="http://schemas.microsoft.com/office/drawing/2014/main" val="10000"/>
                  </a:ext>
                </a:extLst>
              </a:tr>
              <a:tr h="444107">
                <a:tc vMerge="1">
                  <a:txBody>
                    <a:bodyPr/>
                    <a:lstStyle/>
                    <a:p>
                      <a:endParaRPr lang="fr-FR"/>
                    </a:p>
                  </a:txBody>
                  <a:tcPr/>
                </a:tc>
                <a:tc>
                  <a:txBody>
                    <a:bodyPr/>
                    <a:lstStyle/>
                    <a:p>
                      <a:r>
                        <a:rPr lang="fr-FR" sz="1600" dirty="0" smtClean="0"/>
                        <a:t>Sciences et technologies culinaires et des services</a:t>
                      </a:r>
                      <a:endParaRPr lang="fr-FR" sz="1600" dirty="0"/>
                    </a:p>
                  </a:txBody>
                  <a:tcPr/>
                </a:tc>
                <a:extLst>
                  <a:ext uri="{0D108BD9-81ED-4DB2-BD59-A6C34878D82A}">
                    <a16:rowId xmlns:a16="http://schemas.microsoft.com/office/drawing/2014/main" val="10001"/>
                  </a:ext>
                </a:extLst>
              </a:tr>
              <a:tr h="564005">
                <a:tc v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Sciences et technologies culinaires et des services-enseignement scientifique et alimentation-environnement </a:t>
                      </a:r>
                    </a:p>
                  </a:txBody>
                  <a:tcPr/>
                </a:tc>
                <a:extLst>
                  <a:ext uri="{0D108BD9-81ED-4DB2-BD59-A6C34878D82A}">
                    <a16:rowId xmlns:a16="http://schemas.microsoft.com/office/drawing/2014/main" val="10002"/>
                  </a:ext>
                </a:extLst>
              </a:tr>
              <a:tr h="228083">
                <a:tc vMerge="1">
                  <a:txBody>
                    <a:bodyPr/>
                    <a:lstStyle/>
                    <a:p>
                      <a:endParaRPr lang="fr-FR"/>
                    </a:p>
                  </a:txBody>
                  <a:tcPr/>
                </a:tc>
                <a:tc>
                  <a:txBody>
                    <a:bodyPr/>
                    <a:lstStyle/>
                    <a:p>
                      <a:r>
                        <a:rPr lang="fr-FR" sz="1600" dirty="0" smtClean="0"/>
                        <a:t>Economie-gestion hôtelière</a:t>
                      </a:r>
                      <a:endParaRPr lang="fr-FR" sz="1600" dirty="0"/>
                    </a:p>
                  </a:txBody>
                  <a:tcPr/>
                </a:tc>
                <a:extLst>
                  <a:ext uri="{0D108BD9-81ED-4DB2-BD59-A6C34878D82A}">
                    <a16:rowId xmlns:a16="http://schemas.microsoft.com/office/drawing/2014/main" val="10003"/>
                  </a:ext>
                </a:extLst>
              </a:tr>
              <a:tr h="275973">
                <a:tc rowSpan="3">
                  <a:txBody>
                    <a:bodyPr/>
                    <a:lstStyle/>
                    <a:p>
                      <a:pPr algn="ctr"/>
                      <a:r>
                        <a:rPr lang="fr-FR" dirty="0" smtClean="0"/>
                        <a:t>STI2D</a:t>
                      </a:r>
                    </a:p>
                    <a:p>
                      <a:pPr algn="ctr"/>
                      <a:r>
                        <a:rPr lang="fr-FR" sz="1400" dirty="0" smtClean="0"/>
                        <a:t>(Sciences et technologies de l’industrie et du développement durable)</a:t>
                      </a:r>
                    </a:p>
                  </a:txBody>
                  <a:tcPr/>
                </a:tc>
                <a:tc>
                  <a:txBody>
                    <a:bodyPr/>
                    <a:lstStyle/>
                    <a:p>
                      <a:r>
                        <a:rPr lang="fr-FR" sz="1600" dirty="0" smtClean="0"/>
                        <a:t>Innovation technologique</a:t>
                      </a:r>
                      <a:endParaRPr lang="fr-FR" sz="1600" dirty="0"/>
                    </a:p>
                  </a:txBody>
                  <a:tcPr/>
                </a:tc>
                <a:extLst>
                  <a:ext uri="{0D108BD9-81ED-4DB2-BD59-A6C34878D82A}">
                    <a16:rowId xmlns:a16="http://schemas.microsoft.com/office/drawing/2014/main" val="10004"/>
                  </a:ext>
                </a:extLst>
              </a:tr>
              <a:tr h="558285">
                <a:tc vMerge="1">
                  <a:txBody>
                    <a:bodyPr/>
                    <a:lstStyle/>
                    <a:p>
                      <a:endParaRPr lang="fr-FR"/>
                    </a:p>
                  </a:txBody>
                  <a:tcPr/>
                </a:tc>
                <a:tc>
                  <a:txBody>
                    <a:bodyPr/>
                    <a:lstStyle/>
                    <a:p>
                      <a:r>
                        <a:rPr lang="fr-FR" sz="1600" dirty="0" smtClean="0"/>
                        <a:t>Ingénierie et développement durable (sans ou avec 1 enseignement spécifique- ex: architecture et construction-)</a:t>
                      </a:r>
                      <a:endParaRPr lang="fr-FR" sz="1600" dirty="0"/>
                    </a:p>
                  </a:txBody>
                  <a:tcPr/>
                </a:tc>
                <a:extLst>
                  <a:ext uri="{0D108BD9-81ED-4DB2-BD59-A6C34878D82A}">
                    <a16:rowId xmlns:a16="http://schemas.microsoft.com/office/drawing/2014/main" val="10005"/>
                  </a:ext>
                </a:extLst>
              </a:tr>
              <a:tr h="319381">
                <a:tc vMerge="1">
                  <a:txBody>
                    <a:bodyPr/>
                    <a:lstStyle/>
                    <a:p>
                      <a:endParaRPr lang="fr-FR"/>
                    </a:p>
                  </a:txBody>
                  <a:tcPr/>
                </a:tc>
                <a:tc>
                  <a:txBody>
                    <a:bodyPr/>
                    <a:lstStyle/>
                    <a:p>
                      <a:r>
                        <a:rPr lang="fr-FR" sz="1600" dirty="0" smtClean="0"/>
                        <a:t>Physique-chimie et mathématiques</a:t>
                      </a:r>
                      <a:endParaRPr lang="fr-FR" sz="1600" dirty="0"/>
                    </a:p>
                  </a:txBody>
                  <a:tcPr/>
                </a:tc>
                <a:extLst>
                  <a:ext uri="{0D108BD9-81ED-4DB2-BD59-A6C34878D82A}">
                    <a16:rowId xmlns:a16="http://schemas.microsoft.com/office/drawing/2014/main" val="10006"/>
                  </a:ext>
                </a:extLst>
              </a:tr>
              <a:tr h="444107">
                <a:tc rowSpan="4">
                  <a:txBody>
                    <a:bodyPr/>
                    <a:lstStyle/>
                    <a:p>
                      <a:pPr algn="ctr"/>
                      <a:r>
                        <a:rPr lang="fr-FR" dirty="0" smtClean="0"/>
                        <a:t>STL</a:t>
                      </a:r>
                    </a:p>
                    <a:p>
                      <a:pPr algn="ctr"/>
                      <a:r>
                        <a:rPr lang="fr-FR" sz="1400" dirty="0" smtClean="0"/>
                        <a:t>(Sciences et technologies de laboratoire)</a:t>
                      </a:r>
                    </a:p>
                    <a:p>
                      <a:pPr algn="ctr"/>
                      <a:endParaRPr lang="fr-FR" sz="1400" dirty="0"/>
                    </a:p>
                  </a:txBody>
                  <a:tcPr/>
                </a:tc>
                <a:tc>
                  <a:txBody>
                    <a:bodyPr/>
                    <a:lstStyle/>
                    <a:p>
                      <a:r>
                        <a:rPr lang="fr-FR" sz="1600" dirty="0" smtClean="0"/>
                        <a:t>Physique-Chimie et mathématiques</a:t>
                      </a:r>
                      <a:endParaRPr lang="fr-FR" sz="1600" dirty="0"/>
                    </a:p>
                  </a:txBody>
                  <a:tcPr/>
                </a:tc>
                <a:extLst>
                  <a:ext uri="{0D108BD9-81ED-4DB2-BD59-A6C34878D82A}">
                    <a16:rowId xmlns:a16="http://schemas.microsoft.com/office/drawing/2014/main" val="10007"/>
                  </a:ext>
                </a:extLst>
              </a:tr>
              <a:tr h="199506">
                <a:tc vMerge="1">
                  <a:txBody>
                    <a:bodyPr/>
                    <a:lstStyle/>
                    <a:p>
                      <a:endParaRPr lang="fr-FR"/>
                    </a:p>
                  </a:txBody>
                  <a:tcPr/>
                </a:tc>
                <a:tc>
                  <a:txBody>
                    <a:bodyPr/>
                    <a:lstStyle/>
                    <a:p>
                      <a:r>
                        <a:rPr lang="fr-FR" sz="1600" dirty="0" smtClean="0"/>
                        <a:t>Biochimie-biologie</a:t>
                      </a:r>
                      <a:endParaRPr lang="fr-FR" sz="1600" dirty="0"/>
                    </a:p>
                  </a:txBody>
                  <a:tcPr/>
                </a:tc>
                <a:extLst>
                  <a:ext uri="{0D108BD9-81ED-4DB2-BD59-A6C34878D82A}">
                    <a16:rowId xmlns:a16="http://schemas.microsoft.com/office/drawing/2014/main" val="10008"/>
                  </a:ext>
                </a:extLst>
              </a:tr>
              <a:tr h="444107">
                <a:tc vMerge="1">
                  <a:txBody>
                    <a:bodyPr/>
                    <a:lstStyle/>
                    <a:p>
                      <a:endParaRPr lang="fr-FR"/>
                    </a:p>
                  </a:txBody>
                  <a:tcPr/>
                </a:tc>
                <a:tc>
                  <a:txBody>
                    <a:bodyPr/>
                    <a:lstStyle/>
                    <a:p>
                      <a:r>
                        <a:rPr lang="fr-FR" sz="1600" dirty="0" smtClean="0"/>
                        <a:t>Biotechnologie ou sciences physiques et chimiques en laboratoire</a:t>
                      </a:r>
                      <a:endParaRPr lang="fr-FR" sz="1600" dirty="0"/>
                    </a:p>
                  </a:txBody>
                  <a:tcPr/>
                </a:tc>
                <a:extLst>
                  <a:ext uri="{0D108BD9-81ED-4DB2-BD59-A6C34878D82A}">
                    <a16:rowId xmlns:a16="http://schemas.microsoft.com/office/drawing/2014/main" val="10009"/>
                  </a:ext>
                </a:extLst>
              </a:tr>
              <a:tr h="440290">
                <a:tc v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Biochimie-biologie-biotechnologie ou sciences physiques et chimiques en laboratoire </a:t>
                      </a:r>
                      <a:endParaRPr lang="fr-FR" sz="1600" dirty="0"/>
                    </a:p>
                  </a:txBody>
                  <a:tcPr/>
                </a:tc>
                <a:extLst>
                  <a:ext uri="{0D108BD9-81ED-4DB2-BD59-A6C34878D82A}">
                    <a16:rowId xmlns:a16="http://schemas.microsoft.com/office/drawing/2014/main" val="10010"/>
                  </a:ext>
                </a:extLst>
              </a:tr>
              <a:tr h="144780">
                <a:tc rowSpan="4">
                  <a:txBody>
                    <a:bodyPr/>
                    <a:lstStyle/>
                    <a:p>
                      <a:pPr algn="ctr"/>
                      <a:r>
                        <a:rPr lang="fr-FR" dirty="0" smtClean="0"/>
                        <a:t>STMG</a:t>
                      </a:r>
                    </a:p>
                    <a:p>
                      <a:pPr algn="ctr"/>
                      <a:r>
                        <a:rPr lang="fr-FR" sz="1400" dirty="0" smtClean="0"/>
                        <a:t>(Sciences et technologies du management et de la gestion)</a:t>
                      </a:r>
                    </a:p>
                  </a:txBody>
                  <a:tcPr/>
                </a:tc>
                <a:tc>
                  <a:txBody>
                    <a:bodyPr/>
                    <a:lstStyle/>
                    <a:p>
                      <a:r>
                        <a:rPr lang="fr-FR" sz="1600" dirty="0" smtClean="0"/>
                        <a:t>Sciences de gestion et numérique</a:t>
                      </a:r>
                      <a:endParaRPr lang="fr-FR" sz="1600" dirty="0"/>
                    </a:p>
                  </a:txBody>
                  <a:tcPr/>
                </a:tc>
                <a:extLst>
                  <a:ext uri="{0D108BD9-81ED-4DB2-BD59-A6C34878D82A}">
                    <a16:rowId xmlns:a16="http://schemas.microsoft.com/office/drawing/2014/main" val="10011"/>
                  </a:ext>
                </a:extLst>
              </a:tr>
              <a:tr h="220980">
                <a:tc vMerge="1">
                  <a:txBody>
                    <a:bodyPr/>
                    <a:lstStyle/>
                    <a:p>
                      <a:endParaRPr lang="fr-FR"/>
                    </a:p>
                  </a:txBody>
                  <a:tcPr/>
                </a:tc>
                <a:tc>
                  <a:txBody>
                    <a:bodyPr/>
                    <a:lstStyle/>
                    <a:p>
                      <a:r>
                        <a:rPr lang="fr-FR" sz="1600" dirty="0" smtClean="0"/>
                        <a:t>Management</a:t>
                      </a:r>
                      <a:endParaRPr lang="fr-FR" sz="1600" dirty="0"/>
                    </a:p>
                  </a:txBody>
                  <a:tcPr/>
                </a:tc>
                <a:extLst>
                  <a:ext uri="{0D108BD9-81ED-4DB2-BD59-A6C34878D82A}">
                    <a16:rowId xmlns:a16="http://schemas.microsoft.com/office/drawing/2014/main" val="10012"/>
                  </a:ext>
                </a:extLst>
              </a:tr>
              <a:tr h="144780">
                <a:tc vMerge="1">
                  <a:txBody>
                    <a:bodyPr/>
                    <a:lstStyle/>
                    <a:p>
                      <a:endParaRPr lang="fr-FR"/>
                    </a:p>
                  </a:txBody>
                  <a:tcPr/>
                </a:tc>
                <a:tc>
                  <a:txBody>
                    <a:bodyPr/>
                    <a:lstStyle/>
                    <a:p>
                      <a:r>
                        <a:rPr lang="fr-FR" sz="1600" dirty="0" smtClean="0"/>
                        <a:t>Management, sciences de gestion et numérique avec 1 enseignement spécifique (ex: gestion et finances)</a:t>
                      </a:r>
                      <a:endParaRPr lang="fr-FR" sz="1600" dirty="0"/>
                    </a:p>
                  </a:txBody>
                  <a:tcPr/>
                </a:tc>
                <a:extLst>
                  <a:ext uri="{0D108BD9-81ED-4DB2-BD59-A6C34878D82A}">
                    <a16:rowId xmlns:a16="http://schemas.microsoft.com/office/drawing/2014/main" val="10013"/>
                  </a:ext>
                </a:extLst>
              </a:tr>
              <a:tr h="144780">
                <a:tc vMerge="1">
                  <a:txBody>
                    <a:bodyPr/>
                    <a:lstStyle/>
                    <a:p>
                      <a:endParaRPr lang="fr-FR"/>
                    </a:p>
                  </a:txBody>
                  <a:tcPr/>
                </a:tc>
                <a:tc>
                  <a:txBody>
                    <a:bodyPr/>
                    <a:lstStyle/>
                    <a:p>
                      <a:r>
                        <a:rPr lang="fr-FR" sz="1800" dirty="0" smtClean="0"/>
                        <a:t>Droit </a:t>
                      </a:r>
                      <a:r>
                        <a:rPr lang="fr-FR" sz="1800" smtClean="0"/>
                        <a:t>et économie</a:t>
                      </a:r>
                      <a:endParaRPr lang="fr-FR" sz="1800" dirty="0"/>
                    </a:p>
                  </a:txBody>
                  <a:tcPr/>
                </a:tc>
                <a:extLst>
                  <a:ext uri="{0D108BD9-81ED-4DB2-BD59-A6C34878D82A}">
                    <a16:rowId xmlns:a16="http://schemas.microsoft.com/office/drawing/2014/main" val="10014"/>
                  </a:ext>
                </a:extLst>
              </a:tr>
            </a:tbl>
          </a:graphicData>
        </a:graphic>
      </p:graphicFrame>
      <p:sp>
        <p:nvSpPr>
          <p:cNvPr id="2" name="Espace réservé du numéro de diapositive 1"/>
          <p:cNvSpPr>
            <a:spLocks noGrp="1"/>
          </p:cNvSpPr>
          <p:nvPr>
            <p:ph type="sldNum" sz="quarter" idx="12"/>
          </p:nvPr>
        </p:nvSpPr>
        <p:spPr/>
        <p:txBody>
          <a:bodyPr/>
          <a:lstStyle/>
          <a:p>
            <a:fld id="{B552CA06-789F-43F1-AC1A-71309998D267}" type="slidenum">
              <a:rPr lang="fr-FR" smtClean="0"/>
              <a:t>17</a:t>
            </a:fld>
            <a:endParaRPr lang="fr-FR"/>
          </a:p>
        </p:txBody>
      </p:sp>
    </p:spTree>
    <p:extLst>
      <p:ext uri="{BB962C8B-B14F-4D97-AF65-F5344CB8AC3E}">
        <p14:creationId xmlns:p14="http://schemas.microsoft.com/office/powerpoint/2010/main" val="2351835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733025335"/>
              </p:ext>
            </p:extLst>
          </p:nvPr>
        </p:nvGraphicFramePr>
        <p:xfrm>
          <a:off x="611560" y="476671"/>
          <a:ext cx="8064896" cy="5904656"/>
        </p:xfrm>
        <a:graphic>
          <a:graphicData uri="http://schemas.openxmlformats.org/drawingml/2006/table">
            <a:tbl>
              <a:tblPr firstRow="1" bandRow="1">
                <a:tableStyleId>{21E4AEA4-8DFA-4A89-87EB-49C32662AFE0}</a:tableStyleId>
              </a:tblPr>
              <a:tblGrid>
                <a:gridCol w="403244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500627">
                <a:tc>
                  <a:txBody>
                    <a:bodyPr/>
                    <a:lstStyle/>
                    <a:p>
                      <a:r>
                        <a:rPr lang="fr-FR" b="0" dirty="0" smtClean="0"/>
                        <a:t>ST2A</a:t>
                      </a:r>
                      <a:endParaRPr lang="fr-FR" b="0" dirty="0"/>
                    </a:p>
                  </a:txBody>
                  <a:tcPr/>
                </a:tc>
                <a:tc>
                  <a:txBody>
                    <a:bodyPr/>
                    <a:lstStyle/>
                    <a:p>
                      <a:r>
                        <a:rPr lang="fr-FR" b="0" dirty="0" smtClean="0"/>
                        <a:t>Vauréal, Lycée Camille Claudel</a:t>
                      </a:r>
                      <a:endParaRPr lang="fr-FR" b="0" dirty="0"/>
                    </a:p>
                  </a:txBody>
                  <a:tcPr/>
                </a:tc>
                <a:extLst>
                  <a:ext uri="{0D108BD9-81ED-4DB2-BD59-A6C34878D82A}">
                    <a16:rowId xmlns:a16="http://schemas.microsoft.com/office/drawing/2014/main" val="10000"/>
                  </a:ext>
                </a:extLst>
              </a:tr>
              <a:tr h="500627">
                <a:tc>
                  <a:txBody>
                    <a:bodyPr/>
                    <a:lstStyle/>
                    <a:p>
                      <a:r>
                        <a:rPr lang="fr-FR" dirty="0" smtClean="0"/>
                        <a:t>STI2D </a:t>
                      </a:r>
                      <a:r>
                        <a:rPr lang="fr-FR" sz="1400" dirty="0" smtClean="0"/>
                        <a:t>(Architecture et construction)</a:t>
                      </a:r>
                      <a:endParaRPr lang="fr-FR" sz="1400" dirty="0"/>
                    </a:p>
                  </a:txBody>
                  <a:tcPr/>
                </a:tc>
                <a:tc>
                  <a:txBody>
                    <a:bodyPr/>
                    <a:lstStyle/>
                    <a:p>
                      <a:r>
                        <a:rPr lang="fr-FR" sz="1400" dirty="0" smtClean="0"/>
                        <a:t>Cergy, Lycée Galilée</a:t>
                      </a:r>
                      <a:endParaRPr lang="fr-FR" sz="1400" dirty="0"/>
                    </a:p>
                  </a:txBody>
                  <a:tcPr/>
                </a:tc>
                <a:extLst>
                  <a:ext uri="{0D108BD9-81ED-4DB2-BD59-A6C34878D82A}">
                    <a16:rowId xmlns:a16="http://schemas.microsoft.com/office/drawing/2014/main" val="10001"/>
                  </a:ext>
                </a:extLst>
              </a:tr>
              <a:tr h="1563602">
                <a:tc>
                  <a:txBody>
                    <a:bodyPr/>
                    <a:lstStyle/>
                    <a:p>
                      <a:r>
                        <a:rPr lang="fr-FR" dirty="0" smtClean="0"/>
                        <a:t>STI2D</a:t>
                      </a:r>
                      <a:r>
                        <a:rPr lang="fr-FR" baseline="0" dirty="0" smtClean="0"/>
                        <a:t> </a:t>
                      </a:r>
                      <a:r>
                        <a:rPr lang="fr-FR" sz="1600" baseline="0" dirty="0" smtClean="0"/>
                        <a:t>(Energie et </a:t>
                      </a:r>
                      <a:r>
                        <a:rPr lang="fr-FR" sz="1400" baseline="0" dirty="0" smtClean="0"/>
                        <a:t>environnement</a:t>
                      </a:r>
                      <a:r>
                        <a:rPr lang="fr-FR" sz="1600" baseline="0" dirty="0" smtClean="0"/>
                        <a:t>)</a:t>
                      </a:r>
                      <a:endParaRPr lang="fr-FR" sz="1600" dirty="0"/>
                    </a:p>
                  </a:txBody>
                  <a:tcPr/>
                </a:tc>
                <a:tc>
                  <a:txBody>
                    <a:bodyPr/>
                    <a:lstStyle/>
                    <a:p>
                      <a:r>
                        <a:rPr lang="fr-FR" sz="1400" dirty="0" smtClean="0"/>
                        <a:t>Argenteuil (Jean Jaurès)</a:t>
                      </a:r>
                    </a:p>
                    <a:p>
                      <a:r>
                        <a:rPr lang="fr-FR" sz="1400" dirty="0" smtClean="0"/>
                        <a:t>Cergy (Galilée-Jules Verne)</a:t>
                      </a:r>
                    </a:p>
                    <a:p>
                      <a:r>
                        <a:rPr lang="fr-FR" sz="1400" dirty="0" smtClean="0"/>
                        <a:t>Enghien (Gustave Monod)</a:t>
                      </a:r>
                    </a:p>
                    <a:p>
                      <a:r>
                        <a:rPr lang="fr-FR" sz="1400" dirty="0" smtClean="0"/>
                        <a:t>St Ouen l’Aumône (Jean Perrin)</a:t>
                      </a:r>
                    </a:p>
                    <a:p>
                      <a:r>
                        <a:rPr lang="fr-FR" sz="1400" dirty="0" smtClean="0"/>
                        <a:t>Taverny (Louis Jouvet)</a:t>
                      </a:r>
                    </a:p>
                  </a:txBody>
                  <a:tcPr/>
                </a:tc>
                <a:extLst>
                  <a:ext uri="{0D108BD9-81ED-4DB2-BD59-A6C34878D82A}">
                    <a16:rowId xmlns:a16="http://schemas.microsoft.com/office/drawing/2014/main" val="10002"/>
                  </a:ext>
                </a:extLst>
              </a:tr>
              <a:tr h="1275571">
                <a:tc>
                  <a:txBody>
                    <a:bodyPr/>
                    <a:lstStyle/>
                    <a:p>
                      <a:r>
                        <a:rPr lang="fr-FR" dirty="0" smtClean="0"/>
                        <a:t>STI2D </a:t>
                      </a:r>
                      <a:r>
                        <a:rPr lang="fr-FR" sz="1400" dirty="0" smtClean="0"/>
                        <a:t>(Innovation technologique et </a:t>
                      </a:r>
                      <a:r>
                        <a:rPr lang="fr-FR" sz="1400" dirty="0" err="1" smtClean="0"/>
                        <a:t>éco-conception</a:t>
                      </a:r>
                      <a:r>
                        <a:rPr lang="fr-FR" sz="1400" dirty="0" smtClean="0"/>
                        <a:t>)</a:t>
                      </a:r>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Argenteuil (Jean Jaurès)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Cergy (Jules Verne)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Enghien (Gustave Monod)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St Ouen l’Aumône (Jean Perrin)</a:t>
                      </a:r>
                    </a:p>
                  </a:txBody>
                  <a:tcPr/>
                </a:tc>
                <a:extLst>
                  <a:ext uri="{0D108BD9-81ED-4DB2-BD59-A6C34878D82A}">
                    <a16:rowId xmlns:a16="http://schemas.microsoft.com/office/drawing/2014/main" val="10003"/>
                  </a:ext>
                </a:extLst>
              </a:tr>
              <a:tr h="1563602">
                <a:tc>
                  <a:txBody>
                    <a:bodyPr/>
                    <a:lstStyle/>
                    <a:p>
                      <a:r>
                        <a:rPr lang="fr-FR" dirty="0" smtClean="0"/>
                        <a:t>STI2D</a:t>
                      </a:r>
                      <a:r>
                        <a:rPr lang="fr-FR" baseline="0" dirty="0" smtClean="0"/>
                        <a:t> </a:t>
                      </a:r>
                      <a:r>
                        <a:rPr lang="fr-FR" sz="1400" baseline="0" dirty="0" smtClean="0"/>
                        <a:t>(Systèmes d’information et numérique)</a:t>
                      </a:r>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Argenteuil (Jean Jaurès)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Cergy (Galilée-Jules Verne)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Enghien (Gustave Monod)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St Ouen l’Aumône (Jean Perrin)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Taverny (Louis Jouvet)</a:t>
                      </a:r>
                    </a:p>
                  </a:txBody>
                  <a:tcPr/>
                </a:tc>
                <a:extLst>
                  <a:ext uri="{0D108BD9-81ED-4DB2-BD59-A6C34878D82A}">
                    <a16:rowId xmlns:a16="http://schemas.microsoft.com/office/drawing/2014/main" val="10004"/>
                  </a:ext>
                </a:extLst>
              </a:tr>
              <a:tr h="500627">
                <a:tc>
                  <a:txBody>
                    <a:bodyPr/>
                    <a:lstStyle/>
                    <a:p>
                      <a:r>
                        <a:rPr lang="fr-FR" sz="1400" dirty="0" smtClean="0"/>
                        <a:t>STL (Biotechnologies)</a:t>
                      </a:r>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Franconville (Jean Monnet)</a:t>
                      </a:r>
                    </a:p>
                  </a:txBody>
                  <a:tcPr/>
                </a:tc>
                <a:extLst>
                  <a:ext uri="{0D108BD9-81ED-4DB2-BD59-A6C34878D82A}">
                    <a16:rowId xmlns:a16="http://schemas.microsoft.com/office/drawing/2014/main" val="10005"/>
                  </a:ext>
                </a:extLst>
              </a:tr>
            </a:tbl>
          </a:graphicData>
        </a:graphic>
      </p:graphicFrame>
      <p:sp>
        <p:nvSpPr>
          <p:cNvPr id="2" name="Espace réservé du numéro de diapositive 1"/>
          <p:cNvSpPr>
            <a:spLocks noGrp="1"/>
          </p:cNvSpPr>
          <p:nvPr>
            <p:ph type="sldNum" sz="quarter" idx="12"/>
          </p:nvPr>
        </p:nvSpPr>
        <p:spPr/>
        <p:txBody>
          <a:bodyPr/>
          <a:lstStyle/>
          <a:p>
            <a:fld id="{B552CA06-789F-43F1-AC1A-71309998D267}" type="slidenum">
              <a:rPr lang="fr-FR" smtClean="0"/>
              <a:t>18</a:t>
            </a:fld>
            <a:endParaRPr lang="fr-FR"/>
          </a:p>
        </p:txBody>
      </p:sp>
    </p:spTree>
    <p:extLst>
      <p:ext uri="{BB962C8B-B14F-4D97-AF65-F5344CB8AC3E}">
        <p14:creationId xmlns:p14="http://schemas.microsoft.com/office/powerpoint/2010/main" val="3222778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nvPr>
        </p:nvGraphicFramePr>
        <p:xfrm>
          <a:off x="899592" y="188640"/>
          <a:ext cx="6760379" cy="2931160"/>
        </p:xfrm>
        <a:graphic>
          <a:graphicData uri="http://schemas.openxmlformats.org/drawingml/2006/table">
            <a:tbl>
              <a:tblPr firstRow="1" bandRow="1">
                <a:tableStyleId>{21E4AEA4-8DFA-4A89-87EB-49C32662AFE0}</a:tableStyleId>
              </a:tblPr>
              <a:tblGrid>
                <a:gridCol w="4109403">
                  <a:extLst>
                    <a:ext uri="{9D8B030D-6E8A-4147-A177-3AD203B41FA5}">
                      <a16:colId xmlns:a16="http://schemas.microsoft.com/office/drawing/2014/main" val="20000"/>
                    </a:ext>
                  </a:extLst>
                </a:gridCol>
                <a:gridCol w="2650976">
                  <a:extLst>
                    <a:ext uri="{9D8B030D-6E8A-4147-A177-3AD203B41FA5}">
                      <a16:colId xmlns:a16="http://schemas.microsoft.com/office/drawing/2014/main" val="20001"/>
                    </a:ext>
                  </a:extLst>
                </a:gridCol>
              </a:tblGrid>
              <a:tr h="370840">
                <a:tc>
                  <a:txBody>
                    <a:bodyPr/>
                    <a:lstStyle/>
                    <a:p>
                      <a:r>
                        <a:rPr lang="fr-FR" b="0" dirty="0" smtClean="0">
                          <a:solidFill>
                            <a:schemeClr val="tx1"/>
                          </a:solidFill>
                        </a:rPr>
                        <a:t>STL (</a:t>
                      </a:r>
                      <a:r>
                        <a:rPr lang="fr-FR" sz="1400" b="0" dirty="0" smtClean="0">
                          <a:solidFill>
                            <a:schemeClr val="tx1"/>
                          </a:solidFill>
                        </a:rPr>
                        <a:t>Sciences physiques et chimiques en laboratoire)</a:t>
                      </a:r>
                      <a:endParaRPr lang="fr-FR" b="0" dirty="0">
                        <a:solidFill>
                          <a:schemeClr val="tx1"/>
                        </a:solidFill>
                      </a:endParaRPr>
                    </a:p>
                  </a:txBody>
                  <a:tcPr>
                    <a:solidFill>
                      <a:srgbClr val="FDE9F0"/>
                    </a:solidFill>
                  </a:tcPr>
                </a:tc>
                <a:tc>
                  <a:txBody>
                    <a:bodyPr/>
                    <a:lstStyle/>
                    <a:p>
                      <a:r>
                        <a:rPr lang="fr-FR" sz="1400" b="0" dirty="0" smtClean="0">
                          <a:solidFill>
                            <a:schemeClr val="tx1"/>
                          </a:solidFill>
                        </a:rPr>
                        <a:t>St Ouen l’Aumône (Jean Perrin)</a:t>
                      </a:r>
                      <a:endParaRPr lang="fr-FR" sz="1400" b="0" dirty="0">
                        <a:solidFill>
                          <a:schemeClr val="tx1"/>
                        </a:solidFill>
                      </a:endParaRPr>
                    </a:p>
                  </a:txBody>
                  <a:tcPr>
                    <a:solidFill>
                      <a:srgbClr val="FDE9F0"/>
                    </a:solidFill>
                  </a:tcPr>
                </a:tc>
                <a:extLst>
                  <a:ext uri="{0D108BD9-81ED-4DB2-BD59-A6C34878D82A}">
                    <a16:rowId xmlns:a16="http://schemas.microsoft.com/office/drawing/2014/main" val="10000"/>
                  </a:ext>
                </a:extLst>
              </a:tr>
              <a:tr h="313576">
                <a:tc>
                  <a:txBody>
                    <a:bodyPr/>
                    <a:lstStyle/>
                    <a:p>
                      <a:r>
                        <a:rPr lang="fr-FR" sz="1600" dirty="0" smtClean="0"/>
                        <a:t>STMG</a:t>
                      </a:r>
                      <a:r>
                        <a:rPr lang="fr-FR" sz="1400" dirty="0" smtClean="0"/>
                        <a:t> ((Gestion et</a:t>
                      </a:r>
                      <a:r>
                        <a:rPr lang="fr-FR" sz="1400" baseline="0" dirty="0" smtClean="0"/>
                        <a:t>  finance)</a:t>
                      </a:r>
                      <a:endParaRPr lang="fr-FR" sz="1400" dirty="0"/>
                    </a:p>
                  </a:txBody>
                  <a:tcPr/>
                </a:tc>
                <a:tc>
                  <a:txBody>
                    <a:bodyPr/>
                    <a:lstStyle/>
                    <a:p>
                      <a:r>
                        <a:rPr lang="fr-FR" sz="1400" dirty="0" smtClean="0"/>
                        <a:t>Argenteuil (JVD / G. Braque)</a:t>
                      </a:r>
                    </a:p>
                  </a:txBody>
                  <a:tcPr/>
                </a:tc>
                <a:extLst>
                  <a:ext uri="{0D108BD9-81ED-4DB2-BD59-A6C34878D82A}">
                    <a16:rowId xmlns:a16="http://schemas.microsoft.com/office/drawing/2014/main" val="10001"/>
                  </a:ext>
                </a:extLst>
              </a:tr>
              <a:tr h="370840">
                <a:tc>
                  <a:txBody>
                    <a:bodyPr/>
                    <a:lstStyle/>
                    <a:p>
                      <a:r>
                        <a:rPr lang="fr-FR" sz="1600" dirty="0" smtClean="0"/>
                        <a:t>STMG (</a:t>
                      </a:r>
                      <a:r>
                        <a:rPr lang="fr-FR" sz="1400" dirty="0" smtClean="0"/>
                        <a:t>Mercatique </a:t>
                      </a:r>
                      <a:r>
                        <a:rPr lang="fr-FR" sz="1200" dirty="0" smtClean="0"/>
                        <a:t>(Marketing)</a:t>
                      </a:r>
                      <a:r>
                        <a:rPr lang="fr-FR" sz="1400" dirty="0" smtClean="0"/>
                        <a:t>)</a:t>
                      </a:r>
                      <a:endParaRPr lang="fr-F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Argenteuil (JVD / G. Braque)</a:t>
                      </a:r>
                    </a:p>
                  </a:txBody>
                  <a:tcPr/>
                </a:tc>
                <a:extLst>
                  <a:ext uri="{0D108BD9-81ED-4DB2-BD59-A6C34878D82A}">
                    <a16:rowId xmlns:a16="http://schemas.microsoft.com/office/drawing/2014/main" val="10002"/>
                  </a:ext>
                </a:extLst>
              </a:tr>
              <a:tr h="370840">
                <a:tc>
                  <a:txBody>
                    <a:bodyPr/>
                    <a:lstStyle/>
                    <a:p>
                      <a:r>
                        <a:rPr lang="fr-FR" sz="1600" dirty="0" smtClean="0"/>
                        <a:t>STMG</a:t>
                      </a:r>
                      <a:r>
                        <a:rPr lang="fr-FR" sz="1400" dirty="0" smtClean="0"/>
                        <a:t> (Ressources</a:t>
                      </a:r>
                      <a:r>
                        <a:rPr lang="fr-FR" sz="1400" baseline="0" dirty="0" smtClean="0"/>
                        <a:t> humaines et communication)</a:t>
                      </a:r>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smtClean="0"/>
                        <a:t>Argenteuil (JVD / G. Braque)</a:t>
                      </a:r>
                    </a:p>
                  </a:txBody>
                  <a:tcPr/>
                </a:tc>
                <a:extLst>
                  <a:ext uri="{0D108BD9-81ED-4DB2-BD59-A6C34878D82A}">
                    <a16:rowId xmlns:a16="http://schemas.microsoft.com/office/drawing/2014/main" val="10003"/>
                  </a:ext>
                </a:extLst>
              </a:tr>
              <a:tr h="370840">
                <a:tc>
                  <a:txBody>
                    <a:bodyPr/>
                    <a:lstStyle/>
                    <a:p>
                      <a:r>
                        <a:rPr lang="fr-FR" sz="1400" dirty="0" smtClean="0"/>
                        <a:t>STMG</a:t>
                      </a:r>
                      <a:r>
                        <a:rPr lang="fr-FR" sz="1400" baseline="0" dirty="0" smtClean="0"/>
                        <a:t> (Systèmes d’information de gestion)</a:t>
                      </a:r>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Ermont (Van Gogh)</a:t>
                      </a:r>
                    </a:p>
                  </a:txBody>
                  <a:tcPr/>
                </a:tc>
                <a:extLst>
                  <a:ext uri="{0D108BD9-81ED-4DB2-BD59-A6C34878D82A}">
                    <a16:rowId xmlns:a16="http://schemas.microsoft.com/office/drawing/2014/main" val="10004"/>
                  </a:ext>
                </a:extLst>
              </a:tr>
              <a:tr h="370840">
                <a:tc>
                  <a:txBody>
                    <a:bodyPr/>
                    <a:lstStyle/>
                    <a:p>
                      <a:r>
                        <a:rPr lang="fr-FR" sz="1600" dirty="0" smtClean="0"/>
                        <a:t>ST2S</a:t>
                      </a:r>
                      <a:endParaRPr lang="fr-FR"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Argenteuil (F, N, Léger)</a:t>
                      </a:r>
                    </a:p>
                  </a:txBody>
                  <a:tcPr/>
                </a:tc>
                <a:extLst>
                  <a:ext uri="{0D108BD9-81ED-4DB2-BD59-A6C34878D82A}">
                    <a16:rowId xmlns:a16="http://schemas.microsoft.com/office/drawing/2014/main" val="10005"/>
                  </a:ext>
                </a:extLst>
              </a:tr>
              <a:tr h="370840">
                <a:tc>
                  <a:txBody>
                    <a:bodyPr/>
                    <a:lstStyle/>
                    <a:p>
                      <a:r>
                        <a:rPr lang="fr-FR" sz="1600" dirty="0" smtClean="0"/>
                        <a:t>TMD</a:t>
                      </a:r>
                      <a:r>
                        <a:rPr lang="fr-FR" sz="1400" dirty="0" smtClean="0"/>
                        <a:t> (Option Danse)</a:t>
                      </a:r>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Versailles (Lycée La Bruyère)</a:t>
                      </a:r>
                    </a:p>
                  </a:txBody>
                  <a:tcPr/>
                </a:tc>
                <a:extLst>
                  <a:ext uri="{0D108BD9-81ED-4DB2-BD59-A6C34878D82A}">
                    <a16:rowId xmlns:a16="http://schemas.microsoft.com/office/drawing/2014/main" val="10006"/>
                  </a:ext>
                </a:extLst>
              </a:tr>
              <a:tr h="370840">
                <a:tc>
                  <a:txBody>
                    <a:bodyPr/>
                    <a:lstStyle/>
                    <a:p>
                      <a:r>
                        <a:rPr lang="fr-FR" sz="1600" dirty="0" smtClean="0"/>
                        <a:t>TMD</a:t>
                      </a:r>
                      <a:r>
                        <a:rPr lang="fr-FR" sz="1400" dirty="0" smtClean="0"/>
                        <a:t> (Option instrument)</a:t>
                      </a:r>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Versailles (Lycée La Bruyère)</a:t>
                      </a:r>
                    </a:p>
                  </a:txBody>
                  <a:tcPr/>
                </a:tc>
                <a:extLst>
                  <a:ext uri="{0D108BD9-81ED-4DB2-BD59-A6C34878D82A}">
                    <a16:rowId xmlns:a16="http://schemas.microsoft.com/office/drawing/2014/main" val="10007"/>
                  </a:ext>
                </a:extLst>
              </a:tr>
            </a:tbl>
          </a:graphicData>
        </a:graphic>
      </p:graphicFrame>
      <p:sp>
        <p:nvSpPr>
          <p:cNvPr id="4" name="ZoneTexte 3"/>
          <p:cNvSpPr txBox="1"/>
          <p:nvPr/>
        </p:nvSpPr>
        <p:spPr>
          <a:xfrm>
            <a:off x="2051720" y="3645024"/>
            <a:ext cx="4608512"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dirty="0" smtClean="0"/>
              <a:t>BAC  BINATIONAUX</a:t>
            </a:r>
            <a:endParaRPr lang="fr-FR" dirty="0"/>
          </a:p>
        </p:txBody>
      </p:sp>
      <p:graphicFrame>
        <p:nvGraphicFramePr>
          <p:cNvPr id="5" name="Tableau 4"/>
          <p:cNvGraphicFramePr>
            <a:graphicFrameLocks noGrp="1"/>
          </p:cNvGraphicFramePr>
          <p:nvPr>
            <p:extLst/>
          </p:nvPr>
        </p:nvGraphicFramePr>
        <p:xfrm>
          <a:off x="1403648" y="4509120"/>
          <a:ext cx="6096000" cy="1112520"/>
        </p:xfrm>
        <a:graphic>
          <a:graphicData uri="http://schemas.openxmlformats.org/drawingml/2006/table">
            <a:tbl>
              <a:tblPr firstRow="1" bandRow="1">
                <a:tableStyleId>{93296810-A885-4BE3-A3E7-6D5BEEA58F35}</a:tableStyleId>
              </a:tblPr>
              <a:tblGrid>
                <a:gridCol w="2088232">
                  <a:extLst>
                    <a:ext uri="{9D8B030D-6E8A-4147-A177-3AD203B41FA5}">
                      <a16:colId xmlns:a16="http://schemas.microsoft.com/office/drawing/2014/main" val="20000"/>
                    </a:ext>
                  </a:extLst>
                </a:gridCol>
                <a:gridCol w="2483768">
                  <a:extLst>
                    <a:ext uri="{9D8B030D-6E8A-4147-A177-3AD203B41FA5}">
                      <a16:colId xmlns:a16="http://schemas.microsoft.com/office/drawing/2014/main" val="20001"/>
                    </a:ext>
                  </a:extLst>
                </a:gridCol>
                <a:gridCol w="1524000">
                  <a:extLst>
                    <a:ext uri="{9D8B030D-6E8A-4147-A177-3AD203B41FA5}">
                      <a16:colId xmlns:a16="http://schemas.microsoft.com/office/drawing/2014/main" val="3945125860"/>
                    </a:ext>
                  </a:extLst>
                </a:gridCol>
              </a:tblGrid>
              <a:tr h="370840">
                <a:tc>
                  <a:txBody>
                    <a:bodyPr/>
                    <a:lstStyle/>
                    <a:p>
                      <a:pPr algn="l"/>
                      <a:r>
                        <a:rPr lang="fr-FR" b="0" dirty="0" smtClean="0">
                          <a:solidFill>
                            <a:schemeClr val="tx1"/>
                          </a:solidFill>
                        </a:rPr>
                        <a:t>Allemand</a:t>
                      </a:r>
                      <a:endParaRPr lang="fr-FR" b="0" dirty="0">
                        <a:solidFill>
                          <a:schemeClr val="tx1"/>
                        </a:solidFill>
                      </a:endParaRPr>
                    </a:p>
                  </a:txBody>
                  <a:tcPr/>
                </a:tc>
                <a:tc>
                  <a:txBody>
                    <a:bodyPr/>
                    <a:lstStyle/>
                    <a:p>
                      <a:r>
                        <a:rPr lang="fr-FR" b="0" dirty="0" smtClean="0">
                          <a:solidFill>
                            <a:schemeClr val="tx1"/>
                          </a:solidFill>
                        </a:rPr>
                        <a:t>Lycée G, Monod</a:t>
                      </a:r>
                      <a:endParaRPr lang="fr-FR" b="0" dirty="0">
                        <a:solidFill>
                          <a:schemeClr val="tx1"/>
                        </a:solidFill>
                      </a:endParaRPr>
                    </a:p>
                  </a:txBody>
                  <a:tcPr/>
                </a:tc>
                <a:tc>
                  <a:txBody>
                    <a:bodyPr/>
                    <a:lstStyle/>
                    <a:p>
                      <a:r>
                        <a:rPr lang="fr-FR" b="0" dirty="0" smtClean="0">
                          <a:solidFill>
                            <a:schemeClr val="tx1"/>
                          </a:solidFill>
                        </a:rPr>
                        <a:t>Enghien</a:t>
                      </a:r>
                      <a:endParaRPr lang="fr-FR" b="0" dirty="0">
                        <a:solidFill>
                          <a:schemeClr val="tx1"/>
                        </a:solidFill>
                      </a:endParaRPr>
                    </a:p>
                  </a:txBody>
                  <a:tcPr/>
                </a:tc>
                <a:extLst>
                  <a:ext uri="{0D108BD9-81ED-4DB2-BD59-A6C34878D82A}">
                    <a16:rowId xmlns:a16="http://schemas.microsoft.com/office/drawing/2014/main" val="10000"/>
                  </a:ext>
                </a:extLst>
              </a:tr>
              <a:tr h="370840">
                <a:tc>
                  <a:txBody>
                    <a:bodyPr/>
                    <a:lstStyle/>
                    <a:p>
                      <a:r>
                        <a:rPr lang="fr-FR" dirty="0" smtClean="0"/>
                        <a:t>Espagnol</a:t>
                      </a:r>
                      <a:endParaRPr lang="fr-FR" dirty="0"/>
                    </a:p>
                  </a:txBody>
                  <a:tcPr/>
                </a:tc>
                <a:tc>
                  <a:txBody>
                    <a:bodyPr/>
                    <a:lstStyle/>
                    <a:p>
                      <a:r>
                        <a:rPr lang="fr-FR" dirty="0" smtClean="0"/>
                        <a:t>Lycée</a:t>
                      </a:r>
                      <a:r>
                        <a:rPr lang="fr-FR" baseline="0" dirty="0" smtClean="0"/>
                        <a:t> Van Gogh</a:t>
                      </a:r>
                      <a:endParaRPr lang="fr-FR" dirty="0"/>
                    </a:p>
                  </a:txBody>
                  <a:tcPr/>
                </a:tc>
                <a:tc>
                  <a:txBody>
                    <a:bodyPr/>
                    <a:lstStyle/>
                    <a:p>
                      <a:r>
                        <a:rPr lang="fr-FR" dirty="0" smtClean="0"/>
                        <a:t>Ermont</a:t>
                      </a:r>
                      <a:endParaRPr lang="fr-FR" dirty="0"/>
                    </a:p>
                  </a:txBody>
                  <a:tcPr/>
                </a:tc>
                <a:extLst>
                  <a:ext uri="{0D108BD9-81ED-4DB2-BD59-A6C34878D82A}">
                    <a16:rowId xmlns:a16="http://schemas.microsoft.com/office/drawing/2014/main" val="10001"/>
                  </a:ext>
                </a:extLst>
              </a:tr>
              <a:tr h="370840">
                <a:tc>
                  <a:txBody>
                    <a:bodyPr/>
                    <a:lstStyle/>
                    <a:p>
                      <a:r>
                        <a:rPr lang="fr-FR" dirty="0" smtClean="0"/>
                        <a:t>Italien</a:t>
                      </a:r>
                      <a:endParaRPr lang="fr-FR" dirty="0"/>
                    </a:p>
                  </a:txBody>
                  <a:tcPr/>
                </a:tc>
                <a:tc>
                  <a:txBody>
                    <a:bodyPr/>
                    <a:lstStyle/>
                    <a:p>
                      <a:r>
                        <a:rPr lang="fr-FR" dirty="0" smtClean="0"/>
                        <a:t>Lycée J.J Rousseau</a:t>
                      </a:r>
                      <a:endParaRPr lang="fr-FR" dirty="0"/>
                    </a:p>
                  </a:txBody>
                  <a:tcPr/>
                </a:tc>
                <a:tc>
                  <a:txBody>
                    <a:bodyPr/>
                    <a:lstStyle/>
                    <a:p>
                      <a:r>
                        <a:rPr lang="fr-FR" dirty="0" smtClean="0"/>
                        <a:t>Sarcelles</a:t>
                      </a:r>
                      <a:endParaRPr lang="fr-FR" dirty="0"/>
                    </a:p>
                  </a:txBody>
                  <a:tcPr/>
                </a:tc>
                <a:extLst>
                  <a:ext uri="{0D108BD9-81ED-4DB2-BD59-A6C34878D82A}">
                    <a16:rowId xmlns:a16="http://schemas.microsoft.com/office/drawing/2014/main" val="10002"/>
                  </a:ext>
                </a:extLst>
              </a:tr>
            </a:tbl>
          </a:graphicData>
        </a:graphic>
      </p:graphicFrame>
      <p:sp>
        <p:nvSpPr>
          <p:cNvPr id="2" name="Espace réservé du numéro de diapositive 1"/>
          <p:cNvSpPr>
            <a:spLocks noGrp="1"/>
          </p:cNvSpPr>
          <p:nvPr>
            <p:ph type="sldNum" sz="quarter" idx="12"/>
          </p:nvPr>
        </p:nvSpPr>
        <p:spPr/>
        <p:txBody>
          <a:bodyPr/>
          <a:lstStyle/>
          <a:p>
            <a:fld id="{B552CA06-789F-43F1-AC1A-71309998D267}" type="slidenum">
              <a:rPr lang="fr-FR" smtClean="0"/>
              <a:t>19</a:t>
            </a:fld>
            <a:endParaRPr lang="fr-FR"/>
          </a:p>
        </p:txBody>
      </p:sp>
    </p:spTree>
    <p:extLst>
      <p:ext uri="{BB962C8B-B14F-4D97-AF65-F5344CB8AC3E}">
        <p14:creationId xmlns:p14="http://schemas.microsoft.com/office/powerpoint/2010/main" val="1311630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74638"/>
            <a:ext cx="8229600" cy="604293"/>
          </a:xfrm>
        </p:spPr>
        <p:txBody>
          <a:bodyPr rtlCol="0">
            <a:normAutofit/>
          </a:bodyPr>
          <a:lstStyle/>
          <a:p>
            <a:pPr eaLnBrk="1" fontAlgn="auto" hangingPunct="1">
              <a:spcAft>
                <a:spcPts val="0"/>
              </a:spcAft>
              <a:defRPr/>
            </a:pPr>
            <a:r>
              <a:rPr lang="fr-FR" sz="2400" b="1" dirty="0">
                <a:latin typeface="+mn-lt"/>
                <a:ea typeface="+mj-ea"/>
                <a:cs typeface="+mj-cs"/>
              </a:rPr>
              <a:t>Sommaire :</a:t>
            </a:r>
          </a:p>
        </p:txBody>
      </p:sp>
      <p:sp>
        <p:nvSpPr>
          <p:cNvPr id="5" name="Espace réservé du contenu 4"/>
          <p:cNvSpPr>
            <a:spLocks noGrp="1" noChangeArrowheads="1"/>
          </p:cNvSpPr>
          <p:nvPr>
            <p:ph idx="1"/>
          </p:nvPr>
        </p:nvSpPr>
        <p:spPr bwMode="auto">
          <a:xfrm>
            <a:off x="3166847" y="2538735"/>
            <a:ext cx="4540472" cy="892695"/>
          </a:xfrm>
          <a:prstGeom prst="leftArrowCallout">
            <a:avLst>
              <a:gd name="adj1" fmla="val 25000"/>
              <a:gd name="adj2" fmla="val 25000"/>
              <a:gd name="adj3" fmla="val 74999"/>
              <a:gd name="adj4" fmla="val 74306"/>
            </a:avLst>
          </a:prstGeom>
          <a:solidFill>
            <a:schemeClr val="tx2"/>
          </a:solidFill>
          <a:ln w="9525">
            <a:solidFill>
              <a:srgbClr val="4A7EBB"/>
            </a:solidFill>
            <a:miter lim="800000"/>
            <a:headEnd/>
            <a:tailEnd/>
          </a:ln>
          <a:effectLst>
            <a:outerShdw blurRad="40000" dist="23000" dir="5400000" rotWithShape="0">
              <a:srgbClr val="808080">
                <a:alpha val="34999"/>
              </a:srgbClr>
            </a:outerShdw>
          </a:effectLst>
        </p:spPr>
        <p:txBody>
          <a:bodyPr anchor="ctr">
            <a:normAutofit lnSpcReduction="10000"/>
          </a:bodyP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1800" b="1" dirty="0" smtClean="0">
                <a:solidFill>
                  <a:srgbClr val="FFFFFF"/>
                </a:solidFill>
                <a:latin typeface="Calibri" pitchFamily="34" charset="0"/>
              </a:rPr>
              <a:t>Les différents parcours de formation : </a:t>
            </a:r>
            <a:r>
              <a:rPr lang="fr-FR" altLang="fr-FR" sz="1400" b="1" dirty="0" smtClean="0">
                <a:solidFill>
                  <a:srgbClr val="FFFFFF"/>
                </a:solidFill>
                <a:latin typeface="Calibri" pitchFamily="34" charset="0"/>
              </a:rPr>
              <a:t>voie générale, voie technologique et voie professionnelle</a:t>
            </a:r>
            <a:r>
              <a:rPr lang="fr-FR" altLang="fr-FR" sz="1800" b="1" dirty="0" smtClean="0">
                <a:solidFill>
                  <a:srgbClr val="FFFFFF"/>
                </a:solidFill>
                <a:latin typeface="Calibri" pitchFamily="34" charset="0"/>
              </a:rPr>
              <a:t> </a:t>
            </a:r>
          </a:p>
        </p:txBody>
      </p:sp>
      <p:sp>
        <p:nvSpPr>
          <p:cNvPr id="6" name="Rectangle avec flèche vers la gauche 5"/>
          <p:cNvSpPr>
            <a:spLocks noChangeArrowheads="1"/>
          </p:cNvSpPr>
          <p:nvPr/>
        </p:nvSpPr>
        <p:spPr bwMode="auto">
          <a:xfrm>
            <a:off x="3166846" y="3982254"/>
            <a:ext cx="4540473" cy="778247"/>
          </a:xfrm>
          <a:prstGeom prst="leftArrowCallout">
            <a:avLst>
              <a:gd name="adj1" fmla="val 25000"/>
              <a:gd name="adj2" fmla="val 25000"/>
              <a:gd name="adj3" fmla="val 74994"/>
              <a:gd name="adj4" fmla="val 74306"/>
            </a:avLst>
          </a:prstGeom>
          <a:solidFill>
            <a:srgbClr val="31859C"/>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1800" b="1" dirty="0" smtClean="0">
                <a:solidFill>
                  <a:srgbClr val="FFFFFF"/>
                </a:solidFill>
                <a:latin typeface="Calibri" pitchFamily="34" charset="0"/>
              </a:rPr>
              <a:t>Le calendrier de l’orientation</a:t>
            </a:r>
          </a:p>
          <a:p>
            <a:pPr algn="ctr" eaLnBrk="1" hangingPunct="1">
              <a:defRPr/>
            </a:pPr>
            <a:r>
              <a:rPr lang="fr-FR" altLang="fr-FR" sz="1800" b="1" dirty="0" smtClean="0">
                <a:solidFill>
                  <a:srgbClr val="FFFFFF"/>
                </a:solidFill>
                <a:latin typeface="Calibri" pitchFamily="34" charset="0"/>
              </a:rPr>
              <a:t>Les procédures d’affectation : AFFELNET</a:t>
            </a:r>
          </a:p>
        </p:txBody>
      </p:sp>
      <p:sp>
        <p:nvSpPr>
          <p:cNvPr id="7" name="Rectangle avec flèche vers la gauche 6"/>
          <p:cNvSpPr>
            <a:spLocks noChangeArrowheads="1"/>
          </p:cNvSpPr>
          <p:nvPr/>
        </p:nvSpPr>
        <p:spPr bwMode="auto">
          <a:xfrm>
            <a:off x="3131840" y="5445224"/>
            <a:ext cx="4443798" cy="792088"/>
          </a:xfrm>
          <a:prstGeom prst="leftArrowCallout">
            <a:avLst>
              <a:gd name="adj1" fmla="val 25000"/>
              <a:gd name="adj2" fmla="val 25000"/>
              <a:gd name="adj3" fmla="val 74994"/>
              <a:gd name="adj4" fmla="val 74306"/>
            </a:avLst>
          </a:prstGeom>
          <a:solidFill>
            <a:srgbClr val="215968"/>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1800" b="1" dirty="0" smtClean="0">
                <a:solidFill>
                  <a:srgbClr val="FFFFFF"/>
                </a:solidFill>
                <a:latin typeface="Calibri" pitchFamily="34" charset="0"/>
              </a:rPr>
              <a:t>Un aperçu des formations du bassin.</a:t>
            </a:r>
          </a:p>
          <a:p>
            <a:pPr algn="ctr" eaLnBrk="1" hangingPunct="1">
              <a:defRPr/>
            </a:pPr>
            <a:endParaRPr lang="fr-FR" altLang="fr-FR" sz="1800" b="1" dirty="0" smtClean="0">
              <a:solidFill>
                <a:srgbClr val="FFFFFF"/>
              </a:solidFill>
              <a:latin typeface="Calibri" pitchFamily="34" charset="0"/>
            </a:endParaRPr>
          </a:p>
        </p:txBody>
      </p:sp>
      <p:sp>
        <p:nvSpPr>
          <p:cNvPr id="8" name="Rectangle à coins arrondis 7"/>
          <p:cNvSpPr/>
          <p:nvPr/>
        </p:nvSpPr>
        <p:spPr>
          <a:xfrm>
            <a:off x="1354217" y="3896406"/>
            <a:ext cx="1296144" cy="864095"/>
          </a:xfrm>
          <a:prstGeom prst="roundRect">
            <a:avLst>
              <a:gd name="adj" fmla="val 10000"/>
            </a:avLst>
          </a:prstGeom>
          <a:blipFill rotWithShape="1">
            <a:blip r:embed="rId2" cstate="email">
              <a:extLst>
                <a:ext uri="{28A0092B-C50C-407E-A947-70E740481C1C}">
                  <a14:useLocalDpi xmlns:a14="http://schemas.microsoft.com/office/drawing/2010/main"/>
                </a:ext>
              </a:extLst>
            </a:blip>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3">
              <a:tint val="50000"/>
              <a:hueOff val="0"/>
              <a:satOff val="0"/>
              <a:lumOff val="0"/>
              <a:alphaOff val="0"/>
            </a:schemeClr>
          </a:effectRef>
          <a:fontRef idx="minor">
            <a:schemeClr val="lt1">
              <a:hueOff val="0"/>
              <a:satOff val="0"/>
              <a:lumOff val="0"/>
              <a:alphaOff val="0"/>
            </a:schemeClr>
          </a:fontRef>
        </p:style>
      </p:sp>
      <p:pic>
        <p:nvPicPr>
          <p:cNvPr id="9" name="Image 8" descr="inde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6252" y="2559893"/>
            <a:ext cx="1425575"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4292" y="5445224"/>
            <a:ext cx="1276069" cy="804479"/>
          </a:xfrm>
          <a:prstGeom prst="rect">
            <a:avLst/>
          </a:prstGeom>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6252" y="1525379"/>
            <a:ext cx="1297712" cy="388066"/>
          </a:xfrm>
          <a:prstGeom prst="rect">
            <a:avLst/>
          </a:prstGeom>
        </p:spPr>
      </p:pic>
      <p:sp>
        <p:nvSpPr>
          <p:cNvPr id="15" name="Rectangle 14"/>
          <p:cNvSpPr/>
          <p:nvPr/>
        </p:nvSpPr>
        <p:spPr>
          <a:xfrm>
            <a:off x="4355975" y="1429755"/>
            <a:ext cx="3351343" cy="775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Les ressources</a:t>
            </a:r>
            <a:endParaRPr lang="fr-FR" b="1" dirty="0"/>
          </a:p>
        </p:txBody>
      </p:sp>
      <p:sp>
        <p:nvSpPr>
          <p:cNvPr id="16" name="Flèche gauche 15"/>
          <p:cNvSpPr/>
          <p:nvPr/>
        </p:nvSpPr>
        <p:spPr>
          <a:xfrm>
            <a:off x="3131840" y="1611696"/>
            <a:ext cx="1224135"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B552CA06-789F-43F1-AC1A-71309998D267}" type="slidenum">
              <a:rPr lang="fr-FR" smtClean="0"/>
              <a:t>2</a:t>
            </a:fld>
            <a:endParaRPr lang="fr-FR"/>
          </a:p>
        </p:txBody>
      </p:sp>
    </p:spTree>
    <p:extLst>
      <p:ext uri="{BB962C8B-B14F-4D97-AF65-F5344CB8AC3E}">
        <p14:creationId xmlns:p14="http://schemas.microsoft.com/office/powerpoint/2010/main" val="121830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60648"/>
            <a:ext cx="8229600" cy="5976664"/>
          </a:xfrm>
        </p:spPr>
        <p:style>
          <a:lnRef idx="1">
            <a:schemeClr val="accent3"/>
          </a:lnRef>
          <a:fillRef idx="3">
            <a:schemeClr val="accent3"/>
          </a:fillRef>
          <a:effectRef idx="2">
            <a:schemeClr val="accent3"/>
          </a:effectRef>
          <a:fontRef idx="minor">
            <a:schemeClr val="lt1"/>
          </a:fontRef>
        </p:style>
        <p:txBody>
          <a:bodyPr>
            <a:normAutofit/>
          </a:bodyPr>
          <a:lstStyle/>
          <a:p>
            <a:r>
              <a:rPr lang="fr-FR" sz="6000" dirty="0" smtClean="0"/>
              <a:t>Les lycées d’enseignement général et technologique</a:t>
            </a:r>
            <a:br>
              <a:rPr lang="fr-FR" sz="6000" dirty="0" smtClean="0"/>
            </a:br>
            <a:r>
              <a:rPr lang="fr-FR" sz="6000" dirty="0" smtClean="0"/>
              <a:t>du secteur</a:t>
            </a:r>
            <a:endParaRPr lang="fr-FR" sz="6000" dirty="0"/>
          </a:p>
        </p:txBody>
      </p:sp>
      <p:sp>
        <p:nvSpPr>
          <p:cNvPr id="3" name="Espace réservé du numéro de diapositive 2"/>
          <p:cNvSpPr>
            <a:spLocks noGrp="1"/>
          </p:cNvSpPr>
          <p:nvPr>
            <p:ph type="sldNum" sz="quarter" idx="12"/>
          </p:nvPr>
        </p:nvSpPr>
        <p:spPr/>
        <p:txBody>
          <a:bodyPr/>
          <a:lstStyle/>
          <a:p>
            <a:fld id="{B552CA06-789F-43F1-AC1A-71309998D267}" type="slidenum">
              <a:rPr lang="fr-FR" smtClean="0"/>
              <a:t>20</a:t>
            </a:fld>
            <a:endParaRPr lang="fr-FR"/>
          </a:p>
        </p:txBody>
      </p:sp>
    </p:spTree>
    <p:extLst>
      <p:ext uri="{BB962C8B-B14F-4D97-AF65-F5344CB8AC3E}">
        <p14:creationId xmlns:p14="http://schemas.microsoft.com/office/powerpoint/2010/main" val="2429830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fr-FR" dirty="0" smtClean="0"/>
              <a:t>Le lycée de Cormeilles en Parisis</a:t>
            </a:r>
            <a:endParaRPr lang="fr-FR" dirty="0"/>
          </a:p>
        </p:txBody>
      </p:sp>
      <p:pic>
        <p:nvPicPr>
          <p:cNvPr id="1026" name="Picture 2" descr="Un atrium central en triple hauteur distribuera les grands secteurs du futur lycée de Cormeilles-en-Parisis (9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050169"/>
            <a:ext cx="3629600" cy="204165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716016" y="1916832"/>
            <a:ext cx="3826768" cy="2308324"/>
          </a:xfrm>
          <a:prstGeom prst="rect">
            <a:avLst/>
          </a:prstGeom>
          <a:noFill/>
        </p:spPr>
        <p:txBody>
          <a:bodyPr wrap="square" rtlCol="0">
            <a:spAutoFit/>
          </a:bodyPr>
          <a:lstStyle/>
          <a:p>
            <a:r>
              <a:rPr lang="fr-FR" sz="2400" dirty="0" smtClean="0"/>
              <a:t>7 ou 8 classes de seconde ouvrent en Septembre 2022</a:t>
            </a:r>
          </a:p>
          <a:p>
            <a:endParaRPr lang="fr-FR" sz="2400" dirty="0"/>
          </a:p>
          <a:p>
            <a:r>
              <a:rPr lang="fr-FR" sz="2400" dirty="0" smtClean="0"/>
              <a:t>Sont prévus: </a:t>
            </a:r>
          </a:p>
          <a:p>
            <a:r>
              <a:rPr lang="fr-FR" sz="2400" dirty="0" smtClean="0"/>
              <a:t>- Les enseignements de la 2de GT,</a:t>
            </a:r>
            <a:endParaRPr lang="fr-FR" sz="2400" dirty="0"/>
          </a:p>
        </p:txBody>
      </p:sp>
      <p:sp>
        <p:nvSpPr>
          <p:cNvPr id="7" name="ZoneTexte 6"/>
          <p:cNvSpPr txBox="1"/>
          <p:nvPr/>
        </p:nvSpPr>
        <p:spPr>
          <a:xfrm>
            <a:off x="899592" y="4365104"/>
            <a:ext cx="4026641" cy="1569660"/>
          </a:xfrm>
          <a:prstGeom prst="rect">
            <a:avLst/>
          </a:prstGeom>
          <a:noFill/>
        </p:spPr>
        <p:txBody>
          <a:bodyPr wrap="square" rtlCol="0">
            <a:spAutoFit/>
          </a:bodyPr>
          <a:lstStyle/>
          <a:p>
            <a:r>
              <a:rPr lang="fr-FR" sz="2400" u="sng" dirty="0" smtClean="0"/>
              <a:t>Sous réserve:</a:t>
            </a:r>
          </a:p>
          <a:p>
            <a:pPr marL="285750" indent="-285750">
              <a:buFontTx/>
              <a:buChar char="-"/>
            </a:pPr>
            <a:r>
              <a:rPr lang="fr-FR" sz="2400" dirty="0" smtClean="0"/>
              <a:t>Section européenne anglais</a:t>
            </a:r>
          </a:p>
          <a:p>
            <a:pPr marL="285750" indent="-285750">
              <a:buFontTx/>
              <a:buChar char="-"/>
            </a:pPr>
            <a:r>
              <a:rPr lang="fr-FR" sz="2400" dirty="0" smtClean="0"/>
              <a:t>Option Musique</a:t>
            </a:r>
          </a:p>
          <a:p>
            <a:pPr marL="285750" indent="-285750">
              <a:buFontTx/>
              <a:buChar char="-"/>
            </a:pPr>
            <a:r>
              <a:rPr lang="fr-FR" sz="2400" dirty="0" smtClean="0"/>
              <a:t>Section sportive</a:t>
            </a:r>
            <a:endParaRPr lang="fr-FR" sz="2400" dirty="0"/>
          </a:p>
        </p:txBody>
      </p:sp>
      <p:sp>
        <p:nvSpPr>
          <p:cNvPr id="8" name="ZoneTexte 7"/>
          <p:cNvSpPr txBox="1"/>
          <p:nvPr/>
        </p:nvSpPr>
        <p:spPr>
          <a:xfrm>
            <a:off x="899592" y="6074712"/>
            <a:ext cx="7920880" cy="369332"/>
          </a:xfrm>
          <a:prstGeom prst="rect">
            <a:avLst/>
          </a:prstGeom>
          <a:noFill/>
        </p:spPr>
        <p:txBody>
          <a:bodyPr wrap="square" rtlCol="0">
            <a:spAutoFit/>
          </a:bodyPr>
          <a:lstStyle/>
          <a:p>
            <a:r>
              <a:rPr lang="fr-FR" dirty="0" err="1" smtClean="0"/>
              <a:t>lLl</a:t>
            </a:r>
            <a:r>
              <a:rPr lang="fr-FR" dirty="0" smtClean="0"/>
              <a:t> L’affectation dans un lycée est fonction du domicile, et non du collège d’origine</a:t>
            </a:r>
            <a:endParaRPr lang="fr-FR" dirty="0"/>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832670"/>
            <a:ext cx="750758" cy="750758"/>
          </a:xfrm>
          <a:prstGeom prst="rect">
            <a:avLst/>
          </a:prstGeom>
        </p:spPr>
      </p:pic>
      <p:sp>
        <p:nvSpPr>
          <p:cNvPr id="3" name="Espace réservé du numéro de diapositive 2"/>
          <p:cNvSpPr>
            <a:spLocks noGrp="1"/>
          </p:cNvSpPr>
          <p:nvPr>
            <p:ph type="sldNum" sz="quarter" idx="12"/>
          </p:nvPr>
        </p:nvSpPr>
        <p:spPr/>
        <p:txBody>
          <a:bodyPr/>
          <a:lstStyle/>
          <a:p>
            <a:fld id="{B552CA06-789F-43F1-AC1A-71309998D267}" type="slidenum">
              <a:rPr lang="fr-FR" smtClean="0"/>
              <a:t>21</a:t>
            </a:fld>
            <a:endParaRPr lang="fr-FR"/>
          </a:p>
        </p:txBody>
      </p:sp>
    </p:spTree>
    <p:extLst>
      <p:ext uri="{BB962C8B-B14F-4D97-AF65-F5344CB8AC3E}">
        <p14:creationId xmlns:p14="http://schemas.microsoft.com/office/powerpoint/2010/main" val="1122552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fr-FR" dirty="0" smtClean="0"/>
              <a:t>Julie-Victoire DAUBIÉ</a:t>
            </a:r>
            <a:endParaRPr lang="fr-FR" dirty="0"/>
          </a:p>
        </p:txBody>
      </p:sp>
      <p:graphicFrame>
        <p:nvGraphicFramePr>
          <p:cNvPr id="3" name="Tableau 2"/>
          <p:cNvGraphicFramePr>
            <a:graphicFrameLocks noGrp="1"/>
          </p:cNvGraphicFramePr>
          <p:nvPr>
            <p:extLst/>
          </p:nvPr>
        </p:nvGraphicFramePr>
        <p:xfrm>
          <a:off x="3347864" y="3717032"/>
          <a:ext cx="5544616" cy="2804504"/>
        </p:xfrm>
        <a:graphic>
          <a:graphicData uri="http://schemas.openxmlformats.org/drawingml/2006/table">
            <a:tbl>
              <a:tblPr firstRow="1" bandRow="1">
                <a:tableStyleId>{F5AB1C69-6EDB-4FF4-983F-18BD219EF322}</a:tableStyleId>
              </a:tblPr>
              <a:tblGrid>
                <a:gridCol w="1848205">
                  <a:extLst>
                    <a:ext uri="{9D8B030D-6E8A-4147-A177-3AD203B41FA5}">
                      <a16:colId xmlns:a16="http://schemas.microsoft.com/office/drawing/2014/main" val="20000"/>
                    </a:ext>
                  </a:extLst>
                </a:gridCol>
                <a:gridCol w="3696411">
                  <a:extLst>
                    <a:ext uri="{9D8B030D-6E8A-4147-A177-3AD203B41FA5}">
                      <a16:colId xmlns:a16="http://schemas.microsoft.com/office/drawing/2014/main" val="20001"/>
                    </a:ext>
                  </a:extLst>
                </a:gridCol>
              </a:tblGrid>
              <a:tr h="395696">
                <a:tc>
                  <a:txBody>
                    <a:bodyPr/>
                    <a:lstStyle/>
                    <a:p>
                      <a:pPr algn="ctr"/>
                      <a:r>
                        <a:rPr lang="fr-FR" dirty="0" smtClean="0"/>
                        <a:t>Options</a:t>
                      </a:r>
                      <a:endParaRPr lang="fr-FR" dirty="0"/>
                    </a:p>
                  </a:txBody>
                  <a:tcPr/>
                </a:tc>
                <a:tc>
                  <a:txBody>
                    <a:bodyPr/>
                    <a:lstStyle/>
                    <a:p>
                      <a:pPr algn="ctr"/>
                      <a:r>
                        <a:rPr lang="fr-FR" dirty="0" smtClean="0"/>
                        <a:t>Spécialités</a:t>
                      </a:r>
                      <a:endParaRPr lang="fr-FR" dirty="0"/>
                    </a:p>
                  </a:txBody>
                  <a:tcPr/>
                </a:tc>
                <a:extLst>
                  <a:ext uri="{0D108BD9-81ED-4DB2-BD59-A6C34878D82A}">
                    <a16:rowId xmlns:a16="http://schemas.microsoft.com/office/drawing/2014/main" val="10000"/>
                  </a:ext>
                </a:extLst>
              </a:tr>
              <a:tr h="312832">
                <a:tc>
                  <a:txBody>
                    <a:bodyPr/>
                    <a:lstStyle/>
                    <a:p>
                      <a:r>
                        <a:rPr lang="fr-FR" sz="1400" dirty="0" smtClean="0"/>
                        <a:t>Arts plastiques</a:t>
                      </a:r>
                      <a:endParaRPr lang="fr-FR" sz="1400"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Arts Plastiques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HG Géopolitique et sciences politiques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Humanités, littératures et philo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Langues, littératures et cultures étrangères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Mathématiques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Physique; Chimie; SVT; SES</a:t>
                      </a:r>
                    </a:p>
                  </a:txBody>
                  <a:tcPr/>
                </a:tc>
                <a:extLst>
                  <a:ext uri="{0D108BD9-81ED-4DB2-BD59-A6C34878D82A}">
                    <a16:rowId xmlns:a16="http://schemas.microsoft.com/office/drawing/2014/main" val="10001"/>
                  </a:ext>
                </a:extLst>
              </a:tr>
              <a:tr h="1094913">
                <a:tc>
                  <a:txBody>
                    <a:bodyPr/>
                    <a:lstStyle/>
                    <a:p>
                      <a:r>
                        <a:rPr lang="fr-FR" sz="1400" dirty="0" smtClean="0"/>
                        <a:t>SE Anglais , Allemand, Espagnol</a:t>
                      </a:r>
                      <a:endParaRPr lang="fr-FR" sz="1400" dirty="0"/>
                    </a:p>
                  </a:txBody>
                  <a:tcPr/>
                </a:tc>
                <a:tc vMerge="1">
                  <a:txBody>
                    <a:bodyPr/>
                    <a:lstStyle/>
                    <a:p>
                      <a:endParaRPr lang="fr-FR"/>
                    </a:p>
                  </a:txBody>
                  <a:tcPr/>
                </a:tc>
                <a:extLst>
                  <a:ext uri="{0D108BD9-81ED-4DB2-BD59-A6C34878D82A}">
                    <a16:rowId xmlns:a16="http://schemas.microsoft.com/office/drawing/2014/main" val="10002"/>
                  </a:ext>
                </a:extLst>
              </a:tr>
              <a:tr h="1001063">
                <a:tc>
                  <a:txBody>
                    <a:bodyPr/>
                    <a:lstStyle/>
                    <a:p>
                      <a:r>
                        <a:rPr lang="fr-FR" sz="1400" dirty="0" smtClean="0"/>
                        <a:t>Arabe</a:t>
                      </a:r>
                      <a:endParaRPr lang="fr-FR" sz="1400" dirty="0"/>
                    </a:p>
                  </a:txBody>
                  <a:tcPr/>
                </a:tc>
                <a:tc>
                  <a:txBody>
                    <a:bodyPr/>
                    <a:lstStyle/>
                    <a:p>
                      <a:r>
                        <a:rPr lang="fr-FR" sz="1600" dirty="0" smtClean="0"/>
                        <a:t>Bac STMG</a:t>
                      </a:r>
                    </a:p>
                    <a:p>
                      <a:r>
                        <a:rPr lang="fr-FR" sz="1400" dirty="0" smtClean="0"/>
                        <a:t>Gestion et finances</a:t>
                      </a:r>
                      <a:endParaRPr lang="fr-FR" sz="1400" dirty="0"/>
                    </a:p>
                    <a:p>
                      <a:r>
                        <a:rPr lang="fr-FR" sz="1400" dirty="0" smtClean="0"/>
                        <a:t>Marketing</a:t>
                      </a:r>
                      <a:endParaRPr lang="fr-FR" sz="1400" dirty="0"/>
                    </a:p>
                    <a:p>
                      <a:r>
                        <a:rPr lang="fr-FR" sz="1400" dirty="0" smtClean="0"/>
                        <a:t>Ressources humaines et communication</a:t>
                      </a:r>
                      <a:endParaRPr lang="fr-FR" sz="1400" dirty="0"/>
                    </a:p>
                  </a:txBody>
                  <a:tcPr/>
                </a:tc>
                <a:extLst>
                  <a:ext uri="{0D108BD9-81ED-4DB2-BD59-A6C34878D82A}">
                    <a16:rowId xmlns:a16="http://schemas.microsoft.com/office/drawing/2014/main" val="10003"/>
                  </a:ext>
                </a:extLst>
              </a:tr>
            </a:tbl>
          </a:graphicData>
        </a:graphic>
      </p:graphicFrame>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1844824"/>
            <a:ext cx="2326754" cy="1378522"/>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220" y="1440734"/>
            <a:ext cx="2552137" cy="1608956"/>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087" y="4149080"/>
            <a:ext cx="2819400" cy="1619250"/>
          </a:xfrm>
          <a:prstGeom prst="rect">
            <a:avLst/>
          </a:prstGeom>
        </p:spPr>
      </p:pic>
      <p:sp>
        <p:nvSpPr>
          <p:cNvPr id="7" name="Espace réservé du numéro de diapositive 6"/>
          <p:cNvSpPr>
            <a:spLocks noGrp="1"/>
          </p:cNvSpPr>
          <p:nvPr>
            <p:ph type="sldNum" sz="quarter" idx="12"/>
          </p:nvPr>
        </p:nvSpPr>
        <p:spPr/>
        <p:txBody>
          <a:bodyPr/>
          <a:lstStyle/>
          <a:p>
            <a:fld id="{B552CA06-789F-43F1-AC1A-71309998D267}" type="slidenum">
              <a:rPr lang="fr-FR" smtClean="0"/>
              <a:t>22</a:t>
            </a:fld>
            <a:endParaRPr lang="fr-FR"/>
          </a:p>
        </p:txBody>
      </p:sp>
    </p:spTree>
    <p:extLst>
      <p:ext uri="{BB962C8B-B14F-4D97-AF65-F5344CB8AC3E}">
        <p14:creationId xmlns:p14="http://schemas.microsoft.com/office/powerpoint/2010/main" val="3593738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nvPr>
        </p:nvGraphicFramePr>
        <p:xfrm>
          <a:off x="251520" y="3573016"/>
          <a:ext cx="5520614" cy="3131056"/>
        </p:xfrm>
        <a:graphic>
          <a:graphicData uri="http://schemas.openxmlformats.org/drawingml/2006/table">
            <a:tbl>
              <a:tblPr firstRow="1" bandRow="1">
                <a:tableStyleId>{F5AB1C69-6EDB-4FF4-983F-18BD219EF322}</a:tableStyleId>
              </a:tblPr>
              <a:tblGrid>
                <a:gridCol w="1584176">
                  <a:extLst>
                    <a:ext uri="{9D8B030D-6E8A-4147-A177-3AD203B41FA5}">
                      <a16:colId xmlns:a16="http://schemas.microsoft.com/office/drawing/2014/main" val="20000"/>
                    </a:ext>
                  </a:extLst>
                </a:gridCol>
                <a:gridCol w="3936438">
                  <a:extLst>
                    <a:ext uri="{9D8B030D-6E8A-4147-A177-3AD203B41FA5}">
                      <a16:colId xmlns:a16="http://schemas.microsoft.com/office/drawing/2014/main" val="20001"/>
                    </a:ext>
                  </a:extLst>
                </a:gridCol>
              </a:tblGrid>
              <a:tr h="385536">
                <a:tc>
                  <a:txBody>
                    <a:bodyPr/>
                    <a:lstStyle/>
                    <a:p>
                      <a:pPr algn="ctr"/>
                      <a:r>
                        <a:rPr lang="fr-FR" dirty="0" smtClean="0"/>
                        <a:t>Options</a:t>
                      </a:r>
                      <a:endParaRPr lang="fr-FR" dirty="0"/>
                    </a:p>
                  </a:txBody>
                  <a:tcPr/>
                </a:tc>
                <a:tc>
                  <a:txBody>
                    <a:bodyPr/>
                    <a:lstStyle/>
                    <a:p>
                      <a:pPr algn="ctr"/>
                      <a:r>
                        <a:rPr lang="fr-FR" dirty="0" smtClean="0"/>
                        <a:t>Spécialités</a:t>
                      </a:r>
                      <a:endParaRPr lang="fr-FR" dirty="0"/>
                    </a:p>
                  </a:txBody>
                  <a:tcPr/>
                </a:tc>
                <a:extLst>
                  <a:ext uri="{0D108BD9-81ED-4DB2-BD59-A6C34878D82A}">
                    <a16:rowId xmlns:a16="http://schemas.microsoft.com/office/drawing/2014/main" val="10000"/>
                  </a:ext>
                </a:extLst>
              </a:tr>
              <a:tr h="133089">
                <a:tc>
                  <a:txBody>
                    <a:bodyPr/>
                    <a:lstStyle/>
                    <a:p>
                      <a:r>
                        <a:rPr lang="fr-FR" sz="1400" dirty="0" smtClean="0"/>
                        <a:t> SE Anglais</a:t>
                      </a:r>
                      <a:endParaRPr lang="fr-FR" sz="1400" dirty="0"/>
                    </a:p>
                  </a:txBody>
                  <a:tcPr>
                    <a:solidFill>
                      <a:schemeClr val="accent3">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HG Géopolitique et sciences politiques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Humanités, littératures et philo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Langues</a:t>
                      </a:r>
                      <a:r>
                        <a:rPr kumimoji="0" lang="fr-FR" sz="1100" b="0" i="0" u="none" strike="noStrike" kern="1200" cap="none" spc="0" normalizeH="0" baseline="0" noProof="0" dirty="0" smtClean="0">
                          <a:ln>
                            <a:noFill/>
                          </a:ln>
                          <a:solidFill>
                            <a:prstClr val="black"/>
                          </a:solidFill>
                          <a:effectLst/>
                          <a:uLnTx/>
                          <a:uFillTx/>
                          <a:latin typeface="+mn-lt"/>
                          <a:ea typeface="+mn-ea"/>
                          <a:cs typeface="+mn-cs"/>
                        </a:rPr>
                        <a:t>, </a:t>
                      </a:r>
                      <a:r>
                        <a:rPr kumimoji="0" lang="fr-FR" sz="1400" b="0" i="0" u="none" strike="noStrike" kern="1200" cap="none" spc="0" normalizeH="0" baseline="0" noProof="0" dirty="0" smtClean="0">
                          <a:ln>
                            <a:noFill/>
                          </a:ln>
                          <a:solidFill>
                            <a:prstClr val="black"/>
                          </a:solidFill>
                          <a:effectLst/>
                          <a:uLnTx/>
                          <a:uFillTx/>
                          <a:latin typeface="+mn-lt"/>
                          <a:ea typeface="+mn-ea"/>
                          <a:cs typeface="+mn-cs"/>
                        </a:rPr>
                        <a:t>littératures et cultures étrangères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Mathématiques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Numérique et sciences informatiques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Physique; Chimie; SVT; 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Sciences de l’ingénieur</a:t>
                      </a:r>
                    </a:p>
                  </a:txBody>
                  <a:tcPr/>
                </a:tc>
                <a:extLst>
                  <a:ext uri="{0D108BD9-81ED-4DB2-BD59-A6C34878D82A}">
                    <a16:rowId xmlns:a16="http://schemas.microsoft.com/office/drawing/2014/main" val="10001"/>
                  </a:ext>
                </a:extLst>
              </a:tr>
              <a:tr h="1282480">
                <a:tc>
                  <a:txBody>
                    <a:bodyPr/>
                    <a:lstStyle/>
                    <a:p>
                      <a:endParaRPr lang="fr-FR" sz="1400" dirty="0"/>
                    </a:p>
                  </a:txBody>
                  <a:tcPr>
                    <a:solidFill>
                      <a:schemeClr val="accent3">
                        <a:lumMod val="20000"/>
                        <a:lumOff val="80000"/>
                      </a:schemeClr>
                    </a:solidFill>
                  </a:tcPr>
                </a:tc>
                <a:tc vMerge="1">
                  <a:txBody>
                    <a:bodyPr/>
                    <a:lstStyle/>
                    <a:p>
                      <a:endParaRPr lang="fr-FR"/>
                    </a:p>
                  </a:txBody>
                  <a:tcPr/>
                </a:tc>
                <a:extLst>
                  <a:ext uri="{0D108BD9-81ED-4DB2-BD59-A6C34878D82A}">
                    <a16:rowId xmlns:a16="http://schemas.microsoft.com/office/drawing/2014/main" val="10002"/>
                  </a:ext>
                </a:extLst>
              </a:tr>
              <a:tr h="696461">
                <a:tc>
                  <a:txBody>
                    <a:bodyPr/>
                    <a:lstStyle/>
                    <a:p>
                      <a:endParaRPr lang="fr-FR" sz="1400" dirty="0"/>
                    </a:p>
                  </a:txBody>
                  <a:tcPr/>
                </a:tc>
                <a:tc>
                  <a:txBody>
                    <a:bodyPr/>
                    <a:lstStyle/>
                    <a:p>
                      <a:r>
                        <a:rPr lang="fr-FR" sz="1600" dirty="0" smtClean="0"/>
                        <a:t>Bac</a:t>
                      </a:r>
                      <a:r>
                        <a:rPr lang="fr-FR" sz="1600" baseline="0" dirty="0" smtClean="0"/>
                        <a:t> STI2D: </a:t>
                      </a:r>
                    </a:p>
                    <a:p>
                      <a:r>
                        <a:rPr lang="fr-FR" sz="1400" baseline="0" dirty="0" smtClean="0"/>
                        <a:t>Energies et environnement</a:t>
                      </a:r>
                    </a:p>
                    <a:p>
                      <a:r>
                        <a:rPr lang="fr-FR" sz="1400" baseline="0" dirty="0" smtClean="0"/>
                        <a:t>Innovation technologique et éco conception</a:t>
                      </a:r>
                    </a:p>
                    <a:p>
                      <a:r>
                        <a:rPr lang="fr-FR" sz="1400" baseline="0" dirty="0" smtClean="0"/>
                        <a:t>Systèmes d’information et numérique</a:t>
                      </a:r>
                    </a:p>
                    <a:p>
                      <a:endParaRPr lang="fr-FR" sz="1200" dirty="0"/>
                    </a:p>
                  </a:txBody>
                  <a:tcPr/>
                </a:tc>
                <a:extLst>
                  <a:ext uri="{0D108BD9-81ED-4DB2-BD59-A6C34878D82A}">
                    <a16:rowId xmlns:a16="http://schemas.microsoft.com/office/drawing/2014/main" val="10003"/>
                  </a:ext>
                </a:extLst>
              </a:tr>
            </a:tbl>
          </a:graphicData>
        </a:graphic>
      </p:graphicFrame>
      <p:sp>
        <p:nvSpPr>
          <p:cNvPr id="2" name="Titre 1"/>
          <p:cNvSpPr>
            <a:spLocks noGrp="1"/>
          </p:cNvSpPr>
          <p:nvPr>
            <p:ph type="title"/>
          </p:nvPr>
        </p:nvSpPr>
        <p:spPr>
          <a:xfrm>
            <a:off x="457200" y="274638"/>
            <a:ext cx="8229600" cy="778098"/>
          </a:xfrm>
        </p:spPr>
        <p:style>
          <a:lnRef idx="0">
            <a:schemeClr val="accent6"/>
          </a:lnRef>
          <a:fillRef idx="3">
            <a:schemeClr val="accent6"/>
          </a:fillRef>
          <a:effectRef idx="3">
            <a:schemeClr val="accent6"/>
          </a:effectRef>
          <a:fontRef idx="minor">
            <a:schemeClr val="lt1"/>
          </a:fontRef>
        </p:style>
        <p:txBody>
          <a:bodyPr>
            <a:normAutofit/>
          </a:bodyPr>
          <a:lstStyle/>
          <a:p>
            <a:r>
              <a:rPr lang="fr-FR" sz="4000" dirty="0" smtClean="0"/>
              <a:t>Jean JAURÈS</a:t>
            </a:r>
            <a:endParaRPr lang="fr-FR" sz="40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266430"/>
            <a:ext cx="2592288" cy="2592288"/>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421225"/>
            <a:ext cx="2466975" cy="184785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4581128"/>
            <a:ext cx="2976383" cy="1691655"/>
          </a:xfrm>
          <a:prstGeom prst="rect">
            <a:avLst/>
          </a:prstGeom>
        </p:spPr>
      </p:pic>
      <p:sp>
        <p:nvSpPr>
          <p:cNvPr id="4" name="Espace réservé du numéro de diapositive 3"/>
          <p:cNvSpPr>
            <a:spLocks noGrp="1"/>
          </p:cNvSpPr>
          <p:nvPr>
            <p:ph type="sldNum" sz="quarter" idx="12"/>
          </p:nvPr>
        </p:nvSpPr>
        <p:spPr/>
        <p:txBody>
          <a:bodyPr/>
          <a:lstStyle/>
          <a:p>
            <a:fld id="{B552CA06-789F-43F1-AC1A-71309998D267}" type="slidenum">
              <a:rPr lang="fr-FR" smtClean="0"/>
              <a:t>23</a:t>
            </a:fld>
            <a:endParaRPr lang="fr-FR"/>
          </a:p>
        </p:txBody>
      </p:sp>
    </p:spTree>
    <p:extLst>
      <p:ext uri="{BB962C8B-B14F-4D97-AF65-F5344CB8AC3E}">
        <p14:creationId xmlns:p14="http://schemas.microsoft.com/office/powerpoint/2010/main" val="3630323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91264" cy="706090"/>
          </a:xfrm>
        </p:spPr>
        <p:style>
          <a:lnRef idx="0">
            <a:schemeClr val="accent6"/>
          </a:lnRef>
          <a:fillRef idx="3">
            <a:schemeClr val="accent6"/>
          </a:fillRef>
          <a:effectRef idx="3">
            <a:schemeClr val="accent6"/>
          </a:effectRef>
          <a:fontRef idx="minor">
            <a:schemeClr val="lt1"/>
          </a:fontRef>
        </p:style>
        <p:txBody>
          <a:bodyPr>
            <a:normAutofit/>
          </a:bodyPr>
          <a:lstStyle/>
          <a:p>
            <a:r>
              <a:rPr lang="fr-FR" sz="4000" dirty="0" smtClean="0"/>
              <a:t>Georges BRAQUE</a:t>
            </a:r>
            <a:endParaRPr lang="fr-FR" sz="4000" dirty="0"/>
          </a:p>
        </p:txBody>
      </p:sp>
      <p:graphicFrame>
        <p:nvGraphicFramePr>
          <p:cNvPr id="5" name="Tableau 4"/>
          <p:cNvGraphicFramePr>
            <a:graphicFrameLocks noGrp="1"/>
          </p:cNvGraphicFramePr>
          <p:nvPr>
            <p:extLst/>
          </p:nvPr>
        </p:nvGraphicFramePr>
        <p:xfrm>
          <a:off x="3491880" y="1268760"/>
          <a:ext cx="5482952" cy="2732496"/>
        </p:xfrm>
        <a:graphic>
          <a:graphicData uri="http://schemas.openxmlformats.org/drawingml/2006/table">
            <a:tbl>
              <a:tblPr firstRow="1" bandRow="1">
                <a:tableStyleId>{F5AB1C69-6EDB-4FF4-983F-18BD219EF322}</a:tableStyleId>
              </a:tblPr>
              <a:tblGrid>
                <a:gridCol w="1738536">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tblGrid>
              <a:tr h="385536">
                <a:tc>
                  <a:txBody>
                    <a:bodyPr/>
                    <a:lstStyle/>
                    <a:p>
                      <a:pPr algn="ctr"/>
                      <a:r>
                        <a:rPr lang="fr-FR" sz="1800" dirty="0" smtClean="0"/>
                        <a:t>Options</a:t>
                      </a:r>
                      <a:endParaRPr lang="fr-FR" sz="1800" dirty="0"/>
                    </a:p>
                  </a:txBody>
                  <a:tcP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chemeClr val="bg1"/>
                          </a:solidFill>
                          <a:effectLst/>
                          <a:uLnTx/>
                          <a:uFillTx/>
                          <a:latin typeface="+mn-lt"/>
                          <a:ea typeface="+mn-ea"/>
                          <a:cs typeface="+mn-cs"/>
                        </a:rPr>
                        <a:t>Spécialités</a:t>
                      </a:r>
                    </a:p>
                  </a:txBody>
                  <a:tcPr>
                    <a:solidFill>
                      <a:schemeClr val="accent3">
                        <a:lumMod val="60000"/>
                        <a:lumOff val="40000"/>
                      </a:schemeClr>
                    </a:solidFill>
                  </a:tcPr>
                </a:tc>
                <a:extLst>
                  <a:ext uri="{0D108BD9-81ED-4DB2-BD59-A6C34878D82A}">
                    <a16:rowId xmlns:a16="http://schemas.microsoft.com/office/drawing/2014/main" val="10000"/>
                  </a:ext>
                </a:extLst>
              </a:tr>
              <a:tr h="385536">
                <a:tc>
                  <a:txBody>
                    <a:bodyPr/>
                    <a:lstStyle/>
                    <a:p>
                      <a:r>
                        <a:rPr lang="fr-FR" sz="1400" dirty="0" smtClean="0"/>
                        <a:t>SE Anglais, Portugais</a:t>
                      </a:r>
                      <a:endParaRPr lang="fr-FR" sz="1400" dirty="0"/>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HG Géopolitique et sciences  politiques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Humanités, littératures et philo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Langues</a:t>
                      </a:r>
                      <a:r>
                        <a:rPr kumimoji="0" lang="fr-FR" sz="1100" b="0" i="0" u="none" strike="noStrike" kern="1200" cap="none" spc="0" normalizeH="0" baseline="0" noProof="0" dirty="0" smtClean="0">
                          <a:ln>
                            <a:noFill/>
                          </a:ln>
                          <a:solidFill>
                            <a:prstClr val="black"/>
                          </a:solidFill>
                          <a:effectLst/>
                          <a:uLnTx/>
                          <a:uFillTx/>
                          <a:latin typeface="+mn-lt"/>
                          <a:ea typeface="+mn-ea"/>
                          <a:cs typeface="+mn-cs"/>
                        </a:rPr>
                        <a:t>, </a:t>
                      </a:r>
                      <a:r>
                        <a:rPr kumimoji="0" lang="fr-FR" sz="1400" b="0" i="0" u="none" strike="noStrike" kern="1200" cap="none" spc="0" normalizeH="0" baseline="0" noProof="0" dirty="0" smtClean="0">
                          <a:ln>
                            <a:noFill/>
                          </a:ln>
                          <a:solidFill>
                            <a:prstClr val="black"/>
                          </a:solidFill>
                          <a:effectLst/>
                          <a:uLnTx/>
                          <a:uFillTx/>
                          <a:latin typeface="+mn-lt"/>
                          <a:ea typeface="+mn-ea"/>
                          <a:cs typeface="+mn-cs"/>
                        </a:rPr>
                        <a:t>littératures et cultures étrangères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Mathématiques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Physique; Chimie; SVT; SES</a:t>
                      </a:r>
                    </a:p>
                  </a:txBody>
                  <a:tcPr>
                    <a:solidFill>
                      <a:schemeClr val="accent3">
                        <a:lumMod val="60000"/>
                        <a:lumOff val="40000"/>
                      </a:schemeClr>
                    </a:solidFill>
                  </a:tcPr>
                </a:tc>
                <a:extLst>
                  <a:ext uri="{0D108BD9-81ED-4DB2-BD59-A6C34878D82A}">
                    <a16:rowId xmlns:a16="http://schemas.microsoft.com/office/drawing/2014/main" val="10001"/>
                  </a:ext>
                </a:extLst>
              </a:tr>
              <a:tr h="1005808">
                <a:tc>
                  <a:txBody>
                    <a:bodyPr/>
                    <a:lstStyle/>
                    <a:p>
                      <a:r>
                        <a:rPr lang="fr-FR" sz="1400" dirty="0" smtClean="0"/>
                        <a:t>Portugais</a:t>
                      </a:r>
                      <a:endParaRPr lang="fr-FR" sz="1400" dirty="0"/>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Bac STMG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Gestion et finances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Marketing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Ressources humaines et communication</a:t>
                      </a:r>
                    </a:p>
                    <a:p>
                      <a:endParaRPr lang="fr-FR" sz="1400" dirty="0"/>
                    </a:p>
                  </a:txBody>
                  <a:tcPr>
                    <a:solidFill>
                      <a:schemeClr val="accent3">
                        <a:lumMod val="60000"/>
                        <a:lumOff val="40000"/>
                      </a:schemeClr>
                    </a:solidFill>
                  </a:tcPr>
                </a:tc>
                <a:extLst>
                  <a:ext uri="{0D108BD9-81ED-4DB2-BD59-A6C34878D82A}">
                    <a16:rowId xmlns:a16="http://schemas.microsoft.com/office/drawing/2014/main" val="10002"/>
                  </a:ext>
                </a:extLst>
              </a:tr>
            </a:tbl>
          </a:graphicData>
        </a:graphic>
      </p:graphicFrame>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789040"/>
            <a:ext cx="2619375" cy="1743075"/>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676" y="4660577"/>
            <a:ext cx="2657475" cy="172402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340768"/>
            <a:ext cx="2847975" cy="160972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5896" y="4611720"/>
            <a:ext cx="1993404" cy="1116306"/>
          </a:xfrm>
          <a:prstGeom prst="rect">
            <a:avLst/>
          </a:prstGeom>
        </p:spPr>
      </p:pic>
      <p:sp>
        <p:nvSpPr>
          <p:cNvPr id="3" name="Espace réservé du numéro de diapositive 2"/>
          <p:cNvSpPr>
            <a:spLocks noGrp="1"/>
          </p:cNvSpPr>
          <p:nvPr>
            <p:ph type="sldNum" sz="quarter" idx="12"/>
          </p:nvPr>
        </p:nvSpPr>
        <p:spPr/>
        <p:txBody>
          <a:bodyPr/>
          <a:lstStyle/>
          <a:p>
            <a:fld id="{B552CA06-789F-43F1-AC1A-71309998D267}" type="slidenum">
              <a:rPr lang="fr-FR" smtClean="0"/>
              <a:t>24</a:t>
            </a:fld>
            <a:endParaRPr lang="fr-FR"/>
          </a:p>
        </p:txBody>
      </p:sp>
    </p:spTree>
    <p:extLst>
      <p:ext uri="{BB962C8B-B14F-4D97-AF65-F5344CB8AC3E}">
        <p14:creationId xmlns:p14="http://schemas.microsoft.com/office/powerpoint/2010/main" val="2472147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style>
          <a:lnRef idx="0">
            <a:schemeClr val="accent6"/>
          </a:lnRef>
          <a:fillRef idx="3">
            <a:schemeClr val="accent6"/>
          </a:fillRef>
          <a:effectRef idx="3">
            <a:schemeClr val="accent6"/>
          </a:effectRef>
          <a:fontRef idx="minor">
            <a:schemeClr val="lt1"/>
          </a:fontRef>
        </p:style>
        <p:txBody>
          <a:bodyPr>
            <a:normAutofit/>
          </a:bodyPr>
          <a:lstStyle/>
          <a:p>
            <a:r>
              <a:rPr lang="fr-FR" sz="4000" dirty="0" smtClean="0"/>
              <a:t>Fernand et Nadia LÉGER</a:t>
            </a:r>
            <a:endParaRPr lang="fr-FR" sz="4000" dirty="0"/>
          </a:p>
        </p:txBody>
      </p:sp>
      <p:graphicFrame>
        <p:nvGraphicFramePr>
          <p:cNvPr id="4" name="Tableau 3"/>
          <p:cNvGraphicFramePr>
            <a:graphicFrameLocks noGrp="1"/>
          </p:cNvGraphicFramePr>
          <p:nvPr>
            <p:extLst/>
          </p:nvPr>
        </p:nvGraphicFramePr>
        <p:xfrm>
          <a:off x="600248" y="2922706"/>
          <a:ext cx="4392488" cy="1757136"/>
        </p:xfrm>
        <a:graphic>
          <a:graphicData uri="http://schemas.openxmlformats.org/drawingml/2006/table">
            <a:tbl>
              <a:tblPr firstRow="1" bandRow="1">
                <a:tableStyleId>{F5AB1C69-6EDB-4FF4-983F-18BD219EF322}</a:tableStyleId>
              </a:tblPr>
              <a:tblGrid>
                <a:gridCol w="1224136">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tblGrid>
              <a:tr h="878568">
                <a:tc>
                  <a:txBody>
                    <a:bodyPr/>
                    <a:lstStyle/>
                    <a:p>
                      <a:r>
                        <a:rPr lang="fr-FR" sz="1400" b="0" dirty="0" smtClean="0">
                          <a:solidFill>
                            <a:schemeClr val="tx1"/>
                          </a:solidFill>
                        </a:rPr>
                        <a:t>SE Espagnol</a:t>
                      </a:r>
                    </a:p>
                    <a:p>
                      <a:endParaRPr lang="fr-FR" sz="1400" dirty="0" smtClean="0"/>
                    </a:p>
                    <a:p>
                      <a:r>
                        <a:rPr lang="fr-FR" sz="1400" dirty="0" smtClean="0"/>
                        <a:t> </a:t>
                      </a:r>
                      <a:endParaRPr lang="fr-FR" sz="1400" dirty="0"/>
                    </a:p>
                  </a:txBody>
                  <a:tcPr>
                    <a:solidFill>
                      <a:schemeClr val="accent3">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HG Géopolitique et sciences politiques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Langues</a:t>
                      </a:r>
                      <a:r>
                        <a:rPr kumimoji="0" lang="fr-FR" sz="1100" b="0" i="0" u="none" strike="noStrike" kern="1200" cap="none" spc="0" normalizeH="0" baseline="0" noProof="0" dirty="0" smtClean="0">
                          <a:ln>
                            <a:noFill/>
                          </a:ln>
                          <a:solidFill>
                            <a:prstClr val="black"/>
                          </a:solidFill>
                          <a:effectLst/>
                          <a:uLnTx/>
                          <a:uFillTx/>
                          <a:latin typeface="+mn-lt"/>
                          <a:ea typeface="+mn-ea"/>
                          <a:cs typeface="+mn-cs"/>
                        </a:rPr>
                        <a:t>, </a:t>
                      </a:r>
                      <a:r>
                        <a:rPr kumimoji="0" lang="fr-FR" sz="1400" b="0" i="0" u="none" strike="noStrike" kern="1200" cap="none" spc="0" normalizeH="0" baseline="0" noProof="0" dirty="0" smtClean="0">
                          <a:ln>
                            <a:noFill/>
                          </a:ln>
                          <a:solidFill>
                            <a:prstClr val="black"/>
                          </a:solidFill>
                          <a:effectLst/>
                          <a:uLnTx/>
                          <a:uFillTx/>
                          <a:latin typeface="+mn-lt"/>
                          <a:ea typeface="+mn-ea"/>
                          <a:cs typeface="+mn-cs"/>
                        </a:rPr>
                        <a:t>littératures et cultures étrangères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Mathématiques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Physique; Chimie; SVT; 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Sciences de l’ingénieur</a:t>
                      </a:r>
                    </a:p>
                  </a:txBody>
                  <a:tcPr>
                    <a:solidFill>
                      <a:schemeClr val="accent3">
                        <a:lumMod val="60000"/>
                        <a:lumOff val="40000"/>
                      </a:schemeClr>
                    </a:solidFill>
                  </a:tcPr>
                </a:tc>
                <a:extLst>
                  <a:ext uri="{0D108BD9-81ED-4DB2-BD59-A6C34878D82A}">
                    <a16:rowId xmlns:a16="http://schemas.microsoft.com/office/drawing/2014/main" val="10000"/>
                  </a:ext>
                </a:extLst>
              </a:tr>
              <a:tr h="493032">
                <a:tc rowSpan="2">
                  <a:txBody>
                    <a:bodyPr/>
                    <a:lstStyle/>
                    <a:p>
                      <a:r>
                        <a:rPr lang="fr-FR" sz="1400" dirty="0" smtClean="0"/>
                        <a:t>Arabe</a:t>
                      </a:r>
                      <a:endParaRPr lang="fr-FR" sz="1400" dirty="0"/>
                    </a:p>
                  </a:txBody>
                  <a:tcPr>
                    <a:solidFill>
                      <a:schemeClr val="accent3">
                        <a:lumMod val="60000"/>
                        <a:lumOff val="40000"/>
                      </a:schemeClr>
                    </a:solidFill>
                  </a:tcPr>
                </a:tc>
                <a:tc vMerge="1">
                  <a:txBody>
                    <a:bodyPr/>
                    <a:lstStyle/>
                    <a:p>
                      <a:endParaRPr lang="fr-FR"/>
                    </a:p>
                  </a:txBody>
                  <a:tcPr/>
                </a:tc>
                <a:extLst>
                  <a:ext uri="{0D108BD9-81ED-4DB2-BD59-A6C34878D82A}">
                    <a16:rowId xmlns:a16="http://schemas.microsoft.com/office/drawing/2014/main" val="2229324335"/>
                  </a:ext>
                </a:extLst>
              </a:tr>
              <a:tr h="385536">
                <a:tc vMerge="1">
                  <a:txBody>
                    <a:bodyPr/>
                    <a:lstStyle/>
                    <a:p>
                      <a:endParaRPr lang="fr-FR" sz="1400" dirty="0"/>
                    </a:p>
                  </a:txBody>
                  <a:tcPr/>
                </a:tc>
                <a:tc>
                  <a:txBody>
                    <a:bodyPr/>
                    <a:lstStyle/>
                    <a:p>
                      <a:r>
                        <a:rPr lang="fr-FR" sz="1600" b="0" dirty="0" smtClean="0"/>
                        <a:t>Bac ST2S</a:t>
                      </a:r>
                      <a:endParaRPr lang="fr-FR" sz="1600" b="0" dirty="0"/>
                    </a:p>
                  </a:txBody>
                  <a:tcP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686" y="2284884"/>
            <a:ext cx="2847975" cy="16002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869160"/>
            <a:ext cx="2857500" cy="160020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9365" y="4654593"/>
            <a:ext cx="2857500" cy="1600200"/>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0375" y="1412776"/>
            <a:ext cx="2122701" cy="1213322"/>
          </a:xfrm>
          <a:prstGeom prst="rect">
            <a:avLst/>
          </a:prstGeom>
        </p:spPr>
      </p:pic>
      <p:sp>
        <p:nvSpPr>
          <p:cNvPr id="3" name="Espace réservé du numéro de diapositive 2"/>
          <p:cNvSpPr>
            <a:spLocks noGrp="1"/>
          </p:cNvSpPr>
          <p:nvPr>
            <p:ph type="sldNum" sz="quarter" idx="12"/>
          </p:nvPr>
        </p:nvSpPr>
        <p:spPr/>
        <p:txBody>
          <a:bodyPr/>
          <a:lstStyle/>
          <a:p>
            <a:fld id="{B552CA06-789F-43F1-AC1A-71309998D267}" type="slidenum">
              <a:rPr lang="fr-FR" smtClean="0"/>
              <a:t>25</a:t>
            </a:fld>
            <a:endParaRPr lang="fr-FR"/>
          </a:p>
        </p:txBody>
      </p:sp>
    </p:spTree>
    <p:extLst>
      <p:ext uri="{BB962C8B-B14F-4D97-AF65-F5344CB8AC3E}">
        <p14:creationId xmlns:p14="http://schemas.microsoft.com/office/powerpoint/2010/main" val="3239288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16632"/>
            <a:ext cx="8784976" cy="61555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3600" dirty="0" smtClean="0"/>
              <a:t>Les autres établissements:</a:t>
            </a:r>
          </a:p>
          <a:p>
            <a:pPr algn="ctr"/>
            <a:r>
              <a:rPr lang="fr-FR" sz="2400" dirty="0" smtClean="0"/>
              <a:t>(hors établissements de secteur)</a:t>
            </a:r>
          </a:p>
          <a:p>
            <a:pPr algn="ctr"/>
            <a:endParaRPr lang="fr-FR" dirty="0" smtClean="0"/>
          </a:p>
          <a:p>
            <a:pPr marL="285750" indent="-285750" algn="just">
              <a:buFontTx/>
              <a:buChar char="-"/>
            </a:pPr>
            <a:r>
              <a:rPr lang="fr-FR" sz="2800" dirty="0" smtClean="0"/>
              <a:t>Soit font l’objet d’une demande de dérogation</a:t>
            </a:r>
          </a:p>
          <a:p>
            <a:r>
              <a:rPr lang="fr-FR" sz="2800" dirty="0" smtClean="0"/>
              <a:t>-  Soit ont un recrutement spécifique (procédure </a:t>
            </a:r>
            <a:r>
              <a:rPr lang="fr-FR" sz="2800" dirty="0" err="1" smtClean="0"/>
              <a:t>Pass</a:t>
            </a:r>
            <a:r>
              <a:rPr lang="fr-FR" sz="2800" dirty="0" smtClean="0"/>
              <a:t> Pro)</a:t>
            </a:r>
          </a:p>
          <a:p>
            <a:pPr marL="285750" indent="-285750" algn="just">
              <a:buFontTx/>
              <a:buChar char="-"/>
            </a:pPr>
            <a:endParaRPr lang="fr-FR" sz="2800" dirty="0"/>
          </a:p>
          <a:p>
            <a:pPr algn="just"/>
            <a:r>
              <a:rPr lang="fr-FR" sz="2800" dirty="0" smtClean="0"/>
              <a:t>Les options demandées peuvent être prises en compte, mais ne sont pas dérogatoires,</a:t>
            </a:r>
          </a:p>
          <a:p>
            <a:pPr algn="just"/>
            <a:endParaRPr lang="fr-FR" sz="2800" dirty="0"/>
          </a:p>
          <a:p>
            <a:pPr algn="just"/>
            <a:r>
              <a:rPr lang="fr-FR" sz="2800" dirty="0" smtClean="0"/>
              <a:t>Si votre enfant souhaite par la suite préparer un bac spécifique, il est souhaitable de choisir dès la classe de seconde l’établissement où ce bac est préparé, afin de lui éviter un changement d’établissement en fin de Seconde,</a:t>
            </a:r>
          </a:p>
          <a:p>
            <a:pPr algn="just"/>
            <a:endParaRPr lang="fr-FR" dirty="0" smtClean="0"/>
          </a:p>
          <a:p>
            <a:pPr algn="just"/>
            <a:endParaRPr lang="fr-FR" dirty="0"/>
          </a:p>
        </p:txBody>
      </p:sp>
      <p:sp>
        <p:nvSpPr>
          <p:cNvPr id="3" name="Espace réservé du numéro de diapositive 2"/>
          <p:cNvSpPr>
            <a:spLocks noGrp="1"/>
          </p:cNvSpPr>
          <p:nvPr>
            <p:ph type="sldNum" sz="quarter" idx="12"/>
          </p:nvPr>
        </p:nvSpPr>
        <p:spPr/>
        <p:txBody>
          <a:bodyPr/>
          <a:lstStyle/>
          <a:p>
            <a:fld id="{B552CA06-789F-43F1-AC1A-71309998D267}" type="slidenum">
              <a:rPr lang="fr-FR" smtClean="0"/>
              <a:t>26</a:t>
            </a:fld>
            <a:endParaRPr lang="fr-FR"/>
          </a:p>
        </p:txBody>
      </p:sp>
    </p:spTree>
    <p:extLst>
      <p:ext uri="{BB962C8B-B14F-4D97-AF65-F5344CB8AC3E}">
        <p14:creationId xmlns:p14="http://schemas.microsoft.com/office/powerpoint/2010/main" val="2546192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avec flèche vers la gauche 2"/>
          <p:cNvSpPr>
            <a:spLocks noChangeArrowheads="1"/>
          </p:cNvSpPr>
          <p:nvPr/>
        </p:nvSpPr>
        <p:spPr bwMode="auto">
          <a:xfrm>
            <a:off x="2555776" y="2132856"/>
            <a:ext cx="4732338" cy="1168400"/>
          </a:xfrm>
          <a:prstGeom prst="leftArrowCallout">
            <a:avLst>
              <a:gd name="adj1" fmla="val 25000"/>
              <a:gd name="adj2" fmla="val 25000"/>
              <a:gd name="adj3" fmla="val 24995"/>
              <a:gd name="adj4" fmla="val 8355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2000" b="1" dirty="0" smtClean="0">
                <a:solidFill>
                  <a:srgbClr val="FFFFFF"/>
                </a:solidFill>
                <a:latin typeface="Calibri" pitchFamily="34" charset="0"/>
              </a:rPr>
              <a:t>Une spécialisation progressive en 3 ans</a:t>
            </a:r>
          </a:p>
        </p:txBody>
      </p:sp>
      <p:sp>
        <p:nvSpPr>
          <p:cNvPr id="4" name="Rectangle avec flèche vers la gauche 3"/>
          <p:cNvSpPr>
            <a:spLocks noChangeArrowheads="1"/>
          </p:cNvSpPr>
          <p:nvPr/>
        </p:nvSpPr>
        <p:spPr bwMode="auto">
          <a:xfrm>
            <a:off x="2555776" y="3589288"/>
            <a:ext cx="4732338" cy="1168400"/>
          </a:xfrm>
          <a:prstGeom prst="leftArrowCallout">
            <a:avLst>
              <a:gd name="adj1" fmla="val 25000"/>
              <a:gd name="adj2" fmla="val 25000"/>
              <a:gd name="adj3" fmla="val 24995"/>
              <a:gd name="adj4" fmla="val 8355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2000" b="1" dirty="0" smtClean="0">
                <a:solidFill>
                  <a:srgbClr val="FFFFFF"/>
                </a:solidFill>
                <a:latin typeface="Calibri" pitchFamily="34" charset="0"/>
              </a:rPr>
              <a:t>22 semaines de formation en entreprise réparties sur les 3 années</a:t>
            </a:r>
          </a:p>
        </p:txBody>
      </p:sp>
      <p:sp>
        <p:nvSpPr>
          <p:cNvPr id="5" name="Rectangle avec flèche vers la gauche 4"/>
          <p:cNvSpPr>
            <a:spLocks noChangeArrowheads="1"/>
          </p:cNvSpPr>
          <p:nvPr/>
        </p:nvSpPr>
        <p:spPr bwMode="auto">
          <a:xfrm>
            <a:off x="2555776" y="5243884"/>
            <a:ext cx="4732338" cy="1166812"/>
          </a:xfrm>
          <a:prstGeom prst="leftArrowCallout">
            <a:avLst>
              <a:gd name="adj1" fmla="val 25000"/>
              <a:gd name="adj2" fmla="val 25000"/>
              <a:gd name="adj3" fmla="val 24992"/>
              <a:gd name="adj4" fmla="val 8355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2000" b="1" dirty="0" smtClean="0">
                <a:solidFill>
                  <a:srgbClr val="FFFFFF"/>
                </a:solidFill>
                <a:latin typeface="Calibri" pitchFamily="34" charset="0"/>
              </a:rPr>
              <a:t>Un accompagnement personnalisé tout au long du parcours en fonction des besoins</a:t>
            </a:r>
          </a:p>
        </p:txBody>
      </p:sp>
      <p:sp>
        <p:nvSpPr>
          <p:cNvPr id="6" name="Ellipse 5"/>
          <p:cNvSpPr>
            <a:spLocks noChangeArrowheads="1"/>
          </p:cNvSpPr>
          <p:nvPr/>
        </p:nvSpPr>
        <p:spPr bwMode="auto">
          <a:xfrm>
            <a:off x="768806" y="1844824"/>
            <a:ext cx="1355725" cy="1355725"/>
          </a:xfrm>
          <a:prstGeom prst="ellipse">
            <a:avLst/>
          </a:prstGeom>
          <a:blipFill dpi="0" rotWithShape="1">
            <a:blip r:embed="rId2"/>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7" name="Ellipse 6"/>
          <p:cNvSpPr>
            <a:spLocks noChangeArrowheads="1"/>
          </p:cNvSpPr>
          <p:nvPr/>
        </p:nvSpPr>
        <p:spPr bwMode="auto">
          <a:xfrm>
            <a:off x="799735" y="3495625"/>
            <a:ext cx="1355725" cy="1355725"/>
          </a:xfrm>
          <a:prstGeom prst="ellipse">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pic>
        <p:nvPicPr>
          <p:cNvPr id="1027" name="Picture 3" descr="C:\Users\c.abraham\AppData\Local\Microsoft\Windows\Temporary Internet Files\Content.IE5\282R01VO\documental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13" y="5232971"/>
            <a:ext cx="1966663" cy="1215297"/>
          </a:xfrm>
          <a:prstGeom prst="rect">
            <a:avLst/>
          </a:prstGeom>
          <a:noFill/>
          <a:extLst>
            <a:ext uri="{909E8E84-426E-40DD-AFC4-6F175D3DCCD1}">
              <a14:hiddenFill xmlns:a14="http://schemas.microsoft.com/office/drawing/2010/main">
                <a:solidFill>
                  <a:srgbClr val="FFFFFF"/>
                </a:solidFill>
              </a14:hiddenFill>
            </a:ext>
          </a:extLst>
        </p:spPr>
      </p:pic>
      <p:sp>
        <p:nvSpPr>
          <p:cNvPr id="8" name="Ellipse 7"/>
          <p:cNvSpPr/>
          <p:nvPr/>
        </p:nvSpPr>
        <p:spPr>
          <a:xfrm>
            <a:off x="1477598" y="260648"/>
            <a:ext cx="6406770" cy="115212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3600" dirty="0" smtClean="0"/>
              <a:t>Le Baccalauréat professionnel</a:t>
            </a:r>
            <a:endParaRPr lang="fr-FR" sz="3600" dirty="0"/>
          </a:p>
        </p:txBody>
      </p:sp>
      <p:sp>
        <p:nvSpPr>
          <p:cNvPr id="2" name="Espace réservé du numéro de diapositive 1"/>
          <p:cNvSpPr>
            <a:spLocks noGrp="1"/>
          </p:cNvSpPr>
          <p:nvPr>
            <p:ph type="sldNum" sz="quarter" idx="12"/>
          </p:nvPr>
        </p:nvSpPr>
        <p:spPr/>
        <p:txBody>
          <a:bodyPr/>
          <a:lstStyle/>
          <a:p>
            <a:fld id="{B552CA06-789F-43F1-AC1A-71309998D267}" type="slidenum">
              <a:rPr lang="fr-FR" smtClean="0"/>
              <a:t>27</a:t>
            </a:fld>
            <a:endParaRPr lang="fr-FR"/>
          </a:p>
        </p:txBody>
      </p:sp>
    </p:spTree>
    <p:extLst>
      <p:ext uri="{BB962C8B-B14F-4D97-AF65-F5344CB8AC3E}">
        <p14:creationId xmlns:p14="http://schemas.microsoft.com/office/powerpoint/2010/main" val="35913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914400" y="548680"/>
            <a:ext cx="8229600" cy="1152128"/>
          </a:xfrm>
        </p:spPr>
        <p:txBody>
          <a:bodyPr>
            <a:normAutofit fontScale="92500" lnSpcReduction="10000"/>
          </a:bodyPr>
          <a:lstStyle/>
          <a:p>
            <a:pPr marL="0" indent="0">
              <a:buNone/>
            </a:pPr>
            <a:r>
              <a:rPr lang="fr-FR" sz="2400" dirty="0" smtClean="0">
                <a:solidFill>
                  <a:srgbClr val="7030A0"/>
                </a:solidFill>
              </a:rPr>
              <a:t>Une classe de seconde organisée par famille de métiers:</a:t>
            </a:r>
          </a:p>
          <a:p>
            <a:pPr lvl="1"/>
            <a:r>
              <a:rPr lang="fr-FR" sz="1800" dirty="0" smtClean="0"/>
              <a:t>Objectif: une orientation progressive, Elle permet à l’élève d’acquérir des compétences professionnelles communes aux spécialités de chaque famille, et de choisir une spécialité dans un 2</a:t>
            </a:r>
            <a:r>
              <a:rPr lang="fr-FR" sz="1800" baseline="30000" dirty="0" smtClean="0"/>
              <a:t>ème</a:t>
            </a:r>
            <a:r>
              <a:rPr lang="fr-FR" sz="1800" dirty="0" smtClean="0"/>
              <a:t> temps,</a:t>
            </a:r>
          </a:p>
          <a:p>
            <a:pPr lvl="1"/>
            <a:endParaRPr lang="fr-FR" sz="1800" dirty="0"/>
          </a:p>
        </p:txBody>
      </p:sp>
      <p:sp>
        <p:nvSpPr>
          <p:cNvPr id="4" name="Espace réservé du numéro de diapositive 3"/>
          <p:cNvSpPr>
            <a:spLocks noGrp="1"/>
          </p:cNvSpPr>
          <p:nvPr>
            <p:ph type="sldNum" sz="quarter" idx="12"/>
          </p:nvPr>
        </p:nvSpPr>
        <p:spPr/>
        <p:txBody>
          <a:bodyPr/>
          <a:lstStyle/>
          <a:p>
            <a:pPr>
              <a:defRPr/>
            </a:pPr>
            <a:fld id="{012C8519-5857-463D-B5B7-1B1ACE5485C3}" type="slidenum">
              <a:rPr lang="fr-FR" altLang="fr-FR" smtClean="0"/>
              <a:pPr>
                <a:defRPr/>
              </a:pPr>
              <a:t>28</a:t>
            </a:fld>
            <a:endParaRPr lang="fr-FR" altLang="fr-FR"/>
          </a:p>
        </p:txBody>
      </p:sp>
      <p:sp>
        <p:nvSpPr>
          <p:cNvPr id="8" name="Flèche droite à entaille 7"/>
          <p:cNvSpPr/>
          <p:nvPr/>
        </p:nvSpPr>
        <p:spPr>
          <a:xfrm>
            <a:off x="350416" y="669838"/>
            <a:ext cx="489204"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275856" y="1768513"/>
            <a:ext cx="5472608" cy="984885"/>
          </a:xfrm>
          <a:prstGeom prst="rect">
            <a:avLst/>
          </a:prstGeom>
          <a:noFill/>
        </p:spPr>
        <p:txBody>
          <a:bodyPr wrap="square" rtlCol="0">
            <a:spAutoFit/>
          </a:bodyPr>
          <a:lstStyle/>
          <a:p>
            <a:pPr lvl="0" fontAlgn="base">
              <a:spcBef>
                <a:spcPct val="0"/>
              </a:spcBef>
              <a:spcAft>
                <a:spcPct val="0"/>
              </a:spcAft>
            </a:pPr>
            <a:r>
              <a:rPr lang="fr-FR" altLang="fr-FR" sz="1400" b="1" dirty="0">
                <a:solidFill>
                  <a:srgbClr val="7030A0"/>
                </a:solidFill>
                <a:latin typeface="Calibri" pitchFamily="34" charset="0"/>
                <a:cs typeface="Arial" pitchFamily="34" charset="0"/>
              </a:rPr>
              <a:t>Métiers de la relation client</a:t>
            </a:r>
          </a:p>
          <a:p>
            <a:pPr lvl="0" fontAlgn="base">
              <a:spcBef>
                <a:spcPct val="0"/>
              </a:spcBef>
              <a:spcAft>
                <a:spcPct val="0"/>
              </a:spcAft>
            </a:pPr>
            <a:r>
              <a:rPr lang="fr-FR" altLang="fr-FR" sz="1100" dirty="0">
                <a:solidFill>
                  <a:prstClr val="black"/>
                </a:solidFill>
                <a:latin typeface="Calibri" pitchFamily="34" charset="0"/>
                <a:cs typeface="Arial" pitchFamily="34" charset="0"/>
              </a:rPr>
              <a:t>Métiers du commerce et de la vente option A Animation et gestion de l’espace commercial</a:t>
            </a:r>
          </a:p>
          <a:p>
            <a:pPr lvl="0" fontAlgn="base">
              <a:spcBef>
                <a:spcPct val="0"/>
              </a:spcBef>
              <a:spcAft>
                <a:spcPct val="0"/>
              </a:spcAft>
            </a:pPr>
            <a:r>
              <a:rPr lang="fr-FR" altLang="fr-FR" sz="1100" dirty="0">
                <a:solidFill>
                  <a:prstClr val="black"/>
                </a:solidFill>
                <a:latin typeface="Calibri" pitchFamily="34" charset="0"/>
                <a:cs typeface="Arial" pitchFamily="34" charset="0"/>
              </a:rPr>
              <a:t>Métiers du commerce et de la vente option B Prospection-clientèle et valorisation de l’offre commerciale</a:t>
            </a:r>
          </a:p>
          <a:p>
            <a:pPr lvl="0" fontAlgn="base">
              <a:spcBef>
                <a:spcPct val="0"/>
              </a:spcBef>
              <a:spcAft>
                <a:spcPct val="0"/>
              </a:spcAft>
            </a:pPr>
            <a:r>
              <a:rPr lang="fr-FR" altLang="fr-FR" sz="1100" dirty="0">
                <a:solidFill>
                  <a:prstClr val="black"/>
                </a:solidFill>
                <a:latin typeface="Calibri" pitchFamily="34" charset="0"/>
                <a:cs typeface="Arial" pitchFamily="34" charset="0"/>
              </a:rPr>
              <a:t>Métiers de l’accueil</a:t>
            </a:r>
          </a:p>
        </p:txBody>
      </p:sp>
      <p:sp>
        <p:nvSpPr>
          <p:cNvPr id="10" name="ZoneTexte 9"/>
          <p:cNvSpPr txBox="1"/>
          <p:nvPr/>
        </p:nvSpPr>
        <p:spPr>
          <a:xfrm>
            <a:off x="1066382" y="1700808"/>
            <a:ext cx="2319108" cy="338554"/>
          </a:xfrm>
          <a:prstGeom prst="rect">
            <a:avLst/>
          </a:prstGeom>
          <a:noFill/>
        </p:spPr>
        <p:txBody>
          <a:bodyPr wrap="square" rtlCol="0">
            <a:spAutoFit/>
          </a:bodyPr>
          <a:lstStyle/>
          <a:p>
            <a:r>
              <a:rPr lang="fr-FR" sz="1600" dirty="0" smtClean="0"/>
              <a:t>Ex de famille de métiers</a:t>
            </a:r>
            <a:endParaRPr lang="fr-FR" sz="1600" dirty="0"/>
          </a:p>
        </p:txBody>
      </p:sp>
      <p:sp>
        <p:nvSpPr>
          <p:cNvPr id="11" name="Flèche droite à entaille 10"/>
          <p:cNvSpPr/>
          <p:nvPr/>
        </p:nvSpPr>
        <p:spPr>
          <a:xfrm>
            <a:off x="369006" y="3140968"/>
            <a:ext cx="489204"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055217" y="3140968"/>
            <a:ext cx="7920880" cy="461665"/>
          </a:xfrm>
          <a:prstGeom prst="rect">
            <a:avLst/>
          </a:prstGeom>
          <a:noFill/>
        </p:spPr>
        <p:txBody>
          <a:bodyPr wrap="square" rtlCol="0">
            <a:spAutoFit/>
          </a:bodyPr>
          <a:lstStyle/>
          <a:p>
            <a:r>
              <a:rPr lang="fr-FR" sz="2400" dirty="0" smtClean="0">
                <a:solidFill>
                  <a:srgbClr val="7030A0"/>
                </a:solidFill>
              </a:rPr>
              <a:t>Le maintien d’une professionnalisation dès l’entrée du cycle</a:t>
            </a:r>
            <a:endParaRPr lang="fr-FR" sz="2400" dirty="0">
              <a:solidFill>
                <a:srgbClr val="7030A0"/>
              </a:solidFill>
            </a:endParaRPr>
          </a:p>
        </p:txBody>
      </p:sp>
      <p:sp>
        <p:nvSpPr>
          <p:cNvPr id="13" name="Flèche droite à entaille 12"/>
          <p:cNvSpPr/>
          <p:nvPr/>
        </p:nvSpPr>
        <p:spPr>
          <a:xfrm>
            <a:off x="350416" y="4603986"/>
            <a:ext cx="489204"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055217" y="4061472"/>
            <a:ext cx="2520281" cy="1569660"/>
          </a:xfrm>
          <a:prstGeom prst="rect">
            <a:avLst/>
          </a:prstGeom>
          <a:noFill/>
        </p:spPr>
        <p:txBody>
          <a:bodyPr wrap="square" rtlCol="0">
            <a:spAutoFit/>
          </a:bodyPr>
          <a:lstStyle/>
          <a:p>
            <a:r>
              <a:rPr lang="fr-FR" sz="2400" dirty="0" smtClean="0">
                <a:solidFill>
                  <a:srgbClr val="7030A0"/>
                </a:solidFill>
              </a:rPr>
              <a:t>30 heures de cours par semaines pour les élèves </a:t>
            </a:r>
            <a:endParaRPr lang="fr-FR" sz="2400" dirty="0">
              <a:solidFill>
                <a:srgbClr val="7030A0"/>
              </a:solidFill>
            </a:endParaRPr>
          </a:p>
        </p:txBody>
      </p:sp>
      <p:sp>
        <p:nvSpPr>
          <p:cNvPr id="15" name="Rectangle à coins arrondis 14"/>
          <p:cNvSpPr/>
          <p:nvPr/>
        </p:nvSpPr>
        <p:spPr>
          <a:xfrm>
            <a:off x="5148064" y="4200554"/>
            <a:ext cx="3312368"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smtClean="0"/>
              <a:t>Co-intervention entre l’EP et les mathématiques/sciences et le français </a:t>
            </a:r>
            <a:endParaRPr lang="fr-FR" sz="1400" dirty="0"/>
          </a:p>
        </p:txBody>
      </p:sp>
      <p:sp>
        <p:nvSpPr>
          <p:cNvPr id="16" name="Rectangle à coins arrondis 15"/>
          <p:cNvSpPr/>
          <p:nvPr/>
        </p:nvSpPr>
        <p:spPr>
          <a:xfrm>
            <a:off x="5190501" y="4846302"/>
            <a:ext cx="3312368"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smtClean="0"/>
              <a:t>Plus de cours en effectif réduit</a:t>
            </a:r>
            <a:endParaRPr lang="fr-FR" sz="1400" dirty="0"/>
          </a:p>
        </p:txBody>
      </p:sp>
      <p:sp>
        <p:nvSpPr>
          <p:cNvPr id="17" name="Rectangle à coins arrondis 16"/>
          <p:cNvSpPr/>
          <p:nvPr/>
        </p:nvSpPr>
        <p:spPr>
          <a:xfrm>
            <a:off x="5190501" y="5571942"/>
            <a:ext cx="3312368"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smtClean="0"/>
              <a:t>Un chef-d’œuvre réalisé en lien avec plusieurs disciplines</a:t>
            </a:r>
            <a:endParaRPr lang="fr-FR" sz="1400" dirty="0"/>
          </a:p>
        </p:txBody>
      </p:sp>
      <p:sp>
        <p:nvSpPr>
          <p:cNvPr id="18" name="Pentagone 17"/>
          <p:cNvSpPr/>
          <p:nvPr/>
        </p:nvSpPr>
        <p:spPr>
          <a:xfrm>
            <a:off x="3763524" y="4658434"/>
            <a:ext cx="1080120" cy="133419"/>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accent4">
                  <a:lumMod val="40000"/>
                  <a:lumOff val="60000"/>
                </a:schemeClr>
              </a:solidFill>
            </a:endParaRPr>
          </a:p>
        </p:txBody>
      </p:sp>
    </p:spTree>
    <p:extLst>
      <p:ext uri="{BB962C8B-B14F-4D97-AF65-F5344CB8AC3E}">
        <p14:creationId xmlns:p14="http://schemas.microsoft.com/office/powerpoint/2010/main" val="3781838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74638"/>
            <a:ext cx="6264696" cy="778098"/>
          </a:xfrm>
        </p:spPr>
        <p:style>
          <a:lnRef idx="1">
            <a:schemeClr val="accent4"/>
          </a:lnRef>
          <a:fillRef idx="2">
            <a:schemeClr val="accent4"/>
          </a:fillRef>
          <a:effectRef idx="1">
            <a:schemeClr val="accent4"/>
          </a:effectRef>
          <a:fontRef idx="minor">
            <a:schemeClr val="dk1"/>
          </a:fontRef>
        </p:style>
        <p:txBody>
          <a:bodyPr/>
          <a:lstStyle/>
          <a:p>
            <a:r>
              <a:rPr lang="fr-FR" dirty="0" smtClean="0"/>
              <a:t>Les familles de métiers</a:t>
            </a:r>
            <a:endParaRPr lang="fr-FR" dirty="0"/>
          </a:p>
        </p:txBody>
      </p:sp>
      <p:sp>
        <p:nvSpPr>
          <p:cNvPr id="3" name="Espace réservé du contenu 2"/>
          <p:cNvSpPr>
            <a:spLocks noGrp="1"/>
          </p:cNvSpPr>
          <p:nvPr>
            <p:ph idx="1"/>
          </p:nvPr>
        </p:nvSpPr>
        <p:spPr>
          <a:xfrm>
            <a:off x="457200" y="1268760"/>
            <a:ext cx="8229600" cy="4857403"/>
          </a:xfrm>
        </p:spPr>
        <p:txBody>
          <a:bodyPr>
            <a:normAutofit/>
          </a:bodyPr>
          <a:lstStyle/>
          <a:p>
            <a:pPr>
              <a:buFontTx/>
              <a:buChar char="-"/>
            </a:pPr>
            <a:r>
              <a:rPr lang="fr-FR" sz="2000" b="1" dirty="0" smtClean="0">
                <a:solidFill>
                  <a:srgbClr val="7030A0"/>
                </a:solidFill>
              </a:rPr>
              <a:t>14 familles de métiers</a:t>
            </a:r>
          </a:p>
          <a:p>
            <a:pPr>
              <a:buFontTx/>
              <a:buChar char="-"/>
            </a:pPr>
            <a:r>
              <a:rPr lang="fr-FR" sz="2000" b="1" dirty="0" smtClean="0">
                <a:solidFill>
                  <a:srgbClr val="7030A0"/>
                </a:solidFill>
              </a:rPr>
              <a:t>Une trentaine de spécialités restent trop spécifiques pour rentrer dans une familles (ex: optique-lunetterie),</a:t>
            </a:r>
          </a:p>
          <a:p>
            <a:pPr marL="0" indent="0">
              <a:buNone/>
            </a:pPr>
            <a:endParaRPr lang="fr-FR" sz="2000" b="1" dirty="0" smtClean="0">
              <a:solidFill>
                <a:srgbClr val="7030A0"/>
              </a:solidFill>
            </a:endParaRPr>
          </a:p>
          <a:p>
            <a:pPr lvl="1">
              <a:buFontTx/>
              <a:buChar char="-"/>
            </a:pPr>
            <a:r>
              <a:rPr lang="fr-FR" sz="2400" dirty="0" smtClean="0"/>
              <a:t>Métiers de l’aéronautique</a:t>
            </a:r>
          </a:p>
          <a:p>
            <a:pPr lvl="1">
              <a:buFontTx/>
              <a:buChar char="-"/>
            </a:pPr>
            <a:r>
              <a:rPr lang="fr-FR" sz="2400" dirty="0" smtClean="0"/>
              <a:t>Métiers de l’alimentation</a:t>
            </a:r>
          </a:p>
          <a:p>
            <a:pPr lvl="1">
              <a:buFontTx/>
              <a:buChar char="-"/>
            </a:pPr>
            <a:r>
              <a:rPr lang="fr-FR" sz="2400" dirty="0" smtClean="0"/>
              <a:t>Métiers de l’hôtellerie et la restauration</a:t>
            </a:r>
          </a:p>
          <a:p>
            <a:pPr lvl="1">
              <a:buFontTx/>
              <a:buChar char="-"/>
            </a:pPr>
            <a:r>
              <a:rPr lang="fr-FR" sz="2400" dirty="0" smtClean="0"/>
              <a:t>Métiers de la beauté et du bien-être</a:t>
            </a:r>
          </a:p>
          <a:p>
            <a:pPr lvl="1">
              <a:buFontTx/>
              <a:buChar char="-"/>
            </a:pPr>
            <a:r>
              <a:rPr lang="fr-FR" sz="2400" dirty="0" smtClean="0"/>
              <a:t>Métiers de la construction durable du bâtiment et des travaux publics</a:t>
            </a:r>
          </a:p>
          <a:p>
            <a:pPr lvl="1">
              <a:buFontTx/>
              <a:buChar char="-"/>
            </a:pPr>
            <a:r>
              <a:rPr lang="fr-FR" sz="2400" dirty="0"/>
              <a:t>Métiers de la gestion administrative, du transport et de la logistique</a:t>
            </a:r>
          </a:p>
          <a:p>
            <a:pPr lvl="1">
              <a:buFontTx/>
              <a:buChar char="-"/>
            </a:pPr>
            <a:endParaRPr lang="fr-FR" sz="2400" dirty="0" smtClean="0"/>
          </a:p>
        </p:txBody>
      </p:sp>
      <p:sp>
        <p:nvSpPr>
          <p:cNvPr id="4" name="Espace réservé du numéro de diapositive 3"/>
          <p:cNvSpPr>
            <a:spLocks noGrp="1"/>
          </p:cNvSpPr>
          <p:nvPr>
            <p:ph type="sldNum" sz="quarter" idx="12"/>
          </p:nvPr>
        </p:nvSpPr>
        <p:spPr/>
        <p:txBody>
          <a:bodyPr/>
          <a:lstStyle/>
          <a:p>
            <a:fld id="{B552CA06-789F-43F1-AC1A-71309998D267}" type="slidenum">
              <a:rPr lang="fr-FR" smtClean="0"/>
              <a:t>29</a:t>
            </a:fld>
            <a:endParaRPr lang="fr-FR"/>
          </a:p>
        </p:txBody>
      </p:sp>
    </p:spTree>
    <p:extLst>
      <p:ext uri="{BB962C8B-B14F-4D97-AF65-F5344CB8AC3E}">
        <p14:creationId xmlns:p14="http://schemas.microsoft.com/office/powerpoint/2010/main" val="518909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Capture d’écran 2014-12-22 à 13.13.00.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8412291"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noChangeArrowheads="1"/>
          </p:cNvSpPr>
          <p:nvPr>
            <p:ph type="title"/>
          </p:nvPr>
        </p:nvSpPr>
        <p:spPr bwMode="auto">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r>
              <a:rPr lang="fr-FR" dirty="0">
                <a:solidFill>
                  <a:schemeClr val="lt1"/>
                </a:solidFill>
                <a:latin typeface="+mn-lt"/>
                <a:ea typeface="+mn-ea"/>
                <a:hlinkClick r:id="rId3"/>
              </a:rPr>
              <a:t>www.onisep.fr</a:t>
            </a:r>
            <a:r>
              <a:rPr lang="fr-FR" dirty="0">
                <a:solidFill>
                  <a:schemeClr val="lt1"/>
                </a:solidFill>
                <a:latin typeface="+mn-lt"/>
                <a:ea typeface="+mn-ea"/>
              </a:rPr>
              <a:t>  </a:t>
            </a:r>
          </a:p>
        </p:txBody>
      </p:sp>
      <p:sp>
        <p:nvSpPr>
          <p:cNvPr id="2" name="Espace réservé du numéro de diapositive 1"/>
          <p:cNvSpPr>
            <a:spLocks noGrp="1"/>
          </p:cNvSpPr>
          <p:nvPr>
            <p:ph type="sldNum" sz="quarter" idx="12"/>
          </p:nvPr>
        </p:nvSpPr>
        <p:spPr/>
        <p:txBody>
          <a:bodyPr/>
          <a:lstStyle/>
          <a:p>
            <a:fld id="{B552CA06-789F-43F1-AC1A-71309998D267}" type="slidenum">
              <a:rPr lang="fr-FR" smtClean="0"/>
              <a:t>3</a:t>
            </a:fld>
            <a:endParaRPr lang="fr-FR"/>
          </a:p>
        </p:txBody>
      </p:sp>
    </p:spTree>
    <p:extLst>
      <p:ext uri="{BB962C8B-B14F-4D97-AF65-F5344CB8AC3E}">
        <p14:creationId xmlns:p14="http://schemas.microsoft.com/office/powerpoint/2010/main" val="4158561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404664"/>
            <a:ext cx="8229600" cy="6120680"/>
          </a:xfrm>
        </p:spPr>
        <p:txBody>
          <a:bodyPr/>
          <a:lstStyle/>
          <a:p>
            <a:pPr lvl="1"/>
            <a:endParaRPr lang="fr-FR" sz="2400" dirty="0" smtClean="0"/>
          </a:p>
          <a:p>
            <a:pPr lvl="1"/>
            <a:r>
              <a:rPr lang="fr-FR" sz="2400" dirty="0" smtClean="0"/>
              <a:t>Métiers </a:t>
            </a:r>
            <a:r>
              <a:rPr lang="fr-FR" sz="2400" dirty="0"/>
              <a:t>de la relation client</a:t>
            </a:r>
          </a:p>
          <a:p>
            <a:pPr lvl="1"/>
            <a:r>
              <a:rPr lang="fr-FR" sz="2400" dirty="0"/>
              <a:t>Métiers de la </a:t>
            </a:r>
            <a:r>
              <a:rPr lang="fr-FR" sz="2400" dirty="0" smtClean="0"/>
              <a:t>mer</a:t>
            </a:r>
          </a:p>
          <a:p>
            <a:pPr lvl="1"/>
            <a:r>
              <a:rPr lang="fr-FR" sz="2400" dirty="0" smtClean="0"/>
              <a:t>Métiers des études et de la modélisation numérique du bâtiment,</a:t>
            </a:r>
          </a:p>
          <a:p>
            <a:pPr lvl="1"/>
            <a:r>
              <a:rPr lang="fr-FR" sz="2400" dirty="0" smtClean="0"/>
              <a:t>Métiers des industries graphiques et de la communication</a:t>
            </a:r>
          </a:p>
          <a:p>
            <a:pPr marL="457200" lvl="1" indent="0">
              <a:buNone/>
            </a:pPr>
            <a:endParaRPr lang="fr-FR" sz="2400" dirty="0" smtClean="0"/>
          </a:p>
          <a:p>
            <a:pPr marL="457200" lvl="1" indent="0" algn="ctr">
              <a:buNone/>
            </a:pPr>
            <a:r>
              <a:rPr lang="fr-FR" dirty="0" smtClean="0">
                <a:solidFill>
                  <a:schemeClr val="accent4">
                    <a:lumMod val="75000"/>
                  </a:schemeClr>
                </a:solidFill>
              </a:rPr>
              <a:t>Enseignement agricole</a:t>
            </a:r>
          </a:p>
          <a:p>
            <a:pPr lvl="1">
              <a:buFontTx/>
              <a:buChar char="-"/>
            </a:pPr>
            <a:r>
              <a:rPr lang="fr-FR" sz="2400" dirty="0" smtClean="0"/>
              <a:t>Métiers de l’alimentation-bio-industrie-laboratoire</a:t>
            </a:r>
          </a:p>
          <a:p>
            <a:pPr lvl="1">
              <a:buFontTx/>
              <a:buChar char="-"/>
            </a:pPr>
            <a:r>
              <a:rPr lang="fr-FR" sz="2400" dirty="0" smtClean="0"/>
              <a:t>Métiers de la nature-jardin-paysage-forêt</a:t>
            </a:r>
          </a:p>
          <a:p>
            <a:pPr lvl="1">
              <a:buFontTx/>
              <a:buChar char="-"/>
            </a:pPr>
            <a:r>
              <a:rPr lang="fr-FR" sz="2400" dirty="0" smtClean="0"/>
              <a:t>Métiers des productions</a:t>
            </a:r>
          </a:p>
          <a:p>
            <a:pPr lvl="1">
              <a:buFontTx/>
              <a:buChar char="-"/>
            </a:pPr>
            <a:r>
              <a:rPr lang="fr-FR" sz="2400" dirty="0" smtClean="0"/>
              <a:t>Métiers du conseil-vente</a:t>
            </a:r>
          </a:p>
          <a:p>
            <a:pPr lvl="1">
              <a:buFontTx/>
              <a:buChar char="-"/>
            </a:pPr>
            <a:endParaRPr lang="fr-FR" sz="2400" dirty="0" smtClean="0"/>
          </a:p>
          <a:p>
            <a:pPr marL="457200" lvl="1" indent="0">
              <a:buNone/>
            </a:pPr>
            <a:endParaRPr lang="fr-FR" sz="2400" dirty="0"/>
          </a:p>
          <a:p>
            <a:endParaRPr lang="fr-FR" dirty="0"/>
          </a:p>
        </p:txBody>
      </p:sp>
      <p:sp>
        <p:nvSpPr>
          <p:cNvPr id="2" name="Espace réservé du numéro de diapositive 1"/>
          <p:cNvSpPr>
            <a:spLocks noGrp="1"/>
          </p:cNvSpPr>
          <p:nvPr>
            <p:ph type="sldNum" sz="quarter" idx="12"/>
          </p:nvPr>
        </p:nvSpPr>
        <p:spPr/>
        <p:txBody>
          <a:bodyPr/>
          <a:lstStyle/>
          <a:p>
            <a:fld id="{B552CA06-789F-43F1-AC1A-71309998D267}" type="slidenum">
              <a:rPr lang="fr-FR" smtClean="0"/>
              <a:t>30</a:t>
            </a:fld>
            <a:endParaRPr lang="fr-FR"/>
          </a:p>
        </p:txBody>
      </p:sp>
    </p:spTree>
    <p:extLst>
      <p:ext uri="{BB962C8B-B14F-4D97-AF65-F5344CB8AC3E}">
        <p14:creationId xmlns:p14="http://schemas.microsoft.com/office/powerpoint/2010/main" val="1891430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rot="20347135" flipH="1">
            <a:off x="545129" y="892168"/>
            <a:ext cx="186645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3600" dirty="0" smtClean="0"/>
              <a:t>Rentrée 2021</a:t>
            </a:r>
            <a:endParaRPr lang="fr-FR" sz="3600" dirty="0"/>
          </a:p>
        </p:txBody>
      </p:sp>
      <p:sp>
        <p:nvSpPr>
          <p:cNvPr id="7" name="ZoneTexte 6"/>
          <p:cNvSpPr txBox="1"/>
          <p:nvPr/>
        </p:nvSpPr>
        <p:spPr>
          <a:xfrm>
            <a:off x="3005836" y="1025743"/>
            <a:ext cx="5616624" cy="3785652"/>
          </a:xfrm>
          <a:prstGeom prst="rect">
            <a:avLst/>
          </a:prstGeom>
          <a:noFill/>
        </p:spPr>
        <p:txBody>
          <a:bodyPr wrap="square" rtlCol="0">
            <a:spAutoFit/>
          </a:bodyPr>
          <a:lstStyle/>
          <a:p>
            <a:pPr marL="285750" indent="-285750">
              <a:buFont typeface="Arial" panose="020B0604020202020204" pitchFamily="34" charset="0"/>
              <a:buChar char="•"/>
            </a:pPr>
            <a:r>
              <a:rPr lang="fr-FR" sz="2400" dirty="0" smtClean="0">
                <a:latin typeface="+mj-lt"/>
              </a:rPr>
              <a:t>Métiers de la maintenance des matériels et des véhicules</a:t>
            </a:r>
            <a:endParaRPr lang="fr-FR" sz="2400" dirty="0">
              <a:latin typeface="+mj-lt"/>
            </a:endParaRPr>
          </a:p>
          <a:p>
            <a:pPr marL="285750" indent="-285750">
              <a:buFont typeface="Arial" panose="020B0604020202020204" pitchFamily="34" charset="0"/>
              <a:buChar char="•"/>
            </a:pPr>
            <a:r>
              <a:rPr lang="fr-FR" sz="2400" dirty="0" smtClean="0">
                <a:latin typeface="+mj-lt"/>
              </a:rPr>
              <a:t>Métiers de la réalisation de produits mécaniques</a:t>
            </a:r>
          </a:p>
          <a:p>
            <a:pPr marL="342900" indent="-342900">
              <a:buFont typeface="Arial" panose="020B0604020202020204" pitchFamily="34" charset="0"/>
              <a:buChar char="•"/>
            </a:pPr>
            <a:r>
              <a:rPr lang="fr-FR" sz="2400" dirty="0" smtClean="0">
                <a:latin typeface="+mj-lt"/>
              </a:rPr>
              <a:t>Métiers du bois</a:t>
            </a:r>
          </a:p>
          <a:p>
            <a:pPr marL="342900" indent="-342900">
              <a:buFont typeface="Arial" panose="020B0604020202020204" pitchFamily="34" charset="0"/>
              <a:buChar char="•"/>
            </a:pPr>
            <a:r>
              <a:rPr lang="fr-FR" sz="2400" dirty="0" smtClean="0">
                <a:latin typeface="+mj-lt"/>
              </a:rPr>
              <a:t>Métiers du numérique et de la transition énergétique</a:t>
            </a:r>
          </a:p>
          <a:p>
            <a:pPr marL="342900" indent="-342900">
              <a:buFont typeface="Arial" panose="020B0604020202020204" pitchFamily="34" charset="0"/>
              <a:buChar char="•"/>
            </a:pPr>
            <a:r>
              <a:rPr lang="fr-FR" sz="2400" dirty="0" smtClean="0">
                <a:latin typeface="+mj-lt"/>
              </a:rPr>
              <a:t>Métiers du pilotage et de la maintenance d’installations automatisées,</a:t>
            </a:r>
          </a:p>
          <a:p>
            <a:pPr marL="285750" indent="-285750">
              <a:buFont typeface="Arial" panose="020B0604020202020204" pitchFamily="34" charset="0"/>
              <a:buChar char="•"/>
            </a:pPr>
            <a:endParaRPr lang="fr-FR" sz="2400" dirty="0">
              <a:latin typeface="+mj-lt"/>
            </a:endParaRPr>
          </a:p>
        </p:txBody>
      </p:sp>
      <p:pic>
        <p:nvPicPr>
          <p:cNvPr id="2050" name="Picture 2" descr="C:\Users\c.abraham\AppData\Local\Microsoft\Windows\Temporary Internet Files\Content.IE5\YS3QBE1E\ISO_7010_W001.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653136"/>
            <a:ext cx="1100758" cy="96285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2143053" y="4811395"/>
            <a:ext cx="6048672"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2000" dirty="0" smtClean="0"/>
              <a:t>Certains Bac Professionnels et CAP font l’objet d’une procédure spécifique (PASS PRO), </a:t>
            </a:r>
            <a:r>
              <a:rPr lang="fr-FR" sz="1400" dirty="0" smtClean="0"/>
              <a:t>Vous en serez avertis par le collège ,</a:t>
            </a:r>
            <a:endParaRPr lang="fr-FR" dirty="0"/>
          </a:p>
        </p:txBody>
      </p:sp>
      <p:sp>
        <p:nvSpPr>
          <p:cNvPr id="2" name="Espace réservé du numéro de diapositive 1"/>
          <p:cNvSpPr>
            <a:spLocks noGrp="1"/>
          </p:cNvSpPr>
          <p:nvPr>
            <p:ph type="sldNum" sz="quarter" idx="12"/>
          </p:nvPr>
        </p:nvSpPr>
        <p:spPr/>
        <p:txBody>
          <a:bodyPr/>
          <a:lstStyle/>
          <a:p>
            <a:fld id="{B552CA06-789F-43F1-AC1A-71309998D267}" type="slidenum">
              <a:rPr lang="fr-FR" smtClean="0"/>
              <a:t>31</a:t>
            </a:fld>
            <a:endParaRPr lang="fr-FR"/>
          </a:p>
        </p:txBody>
      </p:sp>
    </p:spTree>
    <p:extLst>
      <p:ext uri="{BB962C8B-B14F-4D97-AF65-F5344CB8AC3E}">
        <p14:creationId xmlns:p14="http://schemas.microsoft.com/office/powerpoint/2010/main" val="1926996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634082"/>
          </a:xfrm>
        </p:spPr>
        <p:style>
          <a:lnRef idx="1">
            <a:schemeClr val="accent4"/>
          </a:lnRef>
          <a:fillRef idx="2">
            <a:schemeClr val="accent4"/>
          </a:fillRef>
          <a:effectRef idx="1">
            <a:schemeClr val="accent4"/>
          </a:effectRef>
          <a:fontRef idx="minor">
            <a:schemeClr val="dk1"/>
          </a:fontRef>
        </p:style>
        <p:txBody>
          <a:bodyPr>
            <a:normAutofit/>
          </a:bodyPr>
          <a:lstStyle/>
          <a:p>
            <a:r>
              <a:rPr lang="fr-FR" sz="2800" dirty="0" smtClean="0"/>
              <a:t>Grille horaire en Seconde professionnelle</a:t>
            </a:r>
            <a:endParaRPr lang="fr-FR" sz="2800" dirty="0"/>
          </a:p>
        </p:txBody>
      </p:sp>
      <p:graphicFrame>
        <p:nvGraphicFramePr>
          <p:cNvPr id="5" name="Tableau 4"/>
          <p:cNvGraphicFramePr>
            <a:graphicFrameLocks noGrp="1"/>
          </p:cNvGraphicFramePr>
          <p:nvPr>
            <p:extLst/>
          </p:nvPr>
        </p:nvGraphicFramePr>
        <p:xfrm>
          <a:off x="467544" y="1426765"/>
          <a:ext cx="3048000" cy="4856480"/>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20000"/>
                    </a:ext>
                  </a:extLst>
                </a:gridCol>
                <a:gridCol w="599728">
                  <a:extLst>
                    <a:ext uri="{9D8B030D-6E8A-4147-A177-3AD203B41FA5}">
                      <a16:colId xmlns:a16="http://schemas.microsoft.com/office/drawing/2014/main" val="20001"/>
                    </a:ext>
                  </a:extLst>
                </a:gridCol>
              </a:tblGrid>
              <a:tr h="360040">
                <a:tc gridSpan="2">
                  <a:txBody>
                    <a:bodyPr/>
                    <a:lstStyle/>
                    <a:p>
                      <a:pPr algn="ctr"/>
                      <a:r>
                        <a:rPr lang="fr-FR" dirty="0" smtClean="0"/>
                        <a:t>Enseignement général</a:t>
                      </a:r>
                      <a:endParaRPr lang="fr-FR" dirty="0"/>
                    </a:p>
                  </a:txBody>
                  <a:tcPr/>
                </a:tc>
                <a:tc hMerge="1">
                  <a:txBody>
                    <a:bodyPr/>
                    <a:lstStyle/>
                    <a:p>
                      <a:endParaRPr lang="fr-FR" dirty="0"/>
                    </a:p>
                  </a:txBody>
                  <a:tcPr/>
                </a:tc>
                <a:extLst>
                  <a:ext uri="{0D108BD9-81ED-4DB2-BD59-A6C34878D82A}">
                    <a16:rowId xmlns:a16="http://schemas.microsoft.com/office/drawing/2014/main" val="10000"/>
                  </a:ext>
                </a:extLst>
              </a:tr>
              <a:tr h="370840">
                <a:tc>
                  <a:txBody>
                    <a:bodyPr/>
                    <a:lstStyle/>
                    <a:p>
                      <a:r>
                        <a:rPr lang="fr-FR" sz="1600" dirty="0" smtClean="0"/>
                        <a:t>Français, HG et EMC</a:t>
                      </a:r>
                      <a:endParaRPr lang="fr-FR" sz="1600" dirty="0"/>
                    </a:p>
                  </a:txBody>
                  <a:tcPr/>
                </a:tc>
                <a:tc>
                  <a:txBody>
                    <a:bodyPr/>
                    <a:lstStyle/>
                    <a:p>
                      <a:pPr algn="ctr"/>
                      <a:r>
                        <a:rPr lang="fr-FR" sz="1600" dirty="0" smtClean="0"/>
                        <a:t>3,5h</a:t>
                      </a:r>
                      <a:endParaRPr lang="fr-FR" sz="1600" dirty="0"/>
                    </a:p>
                  </a:txBody>
                  <a:tcPr/>
                </a:tc>
                <a:extLst>
                  <a:ext uri="{0D108BD9-81ED-4DB2-BD59-A6C34878D82A}">
                    <a16:rowId xmlns:a16="http://schemas.microsoft.com/office/drawing/2014/main" val="10001"/>
                  </a:ext>
                </a:extLst>
              </a:tr>
              <a:tr h="370840">
                <a:tc>
                  <a:txBody>
                    <a:bodyPr/>
                    <a:lstStyle/>
                    <a:p>
                      <a:r>
                        <a:rPr lang="fr-FR" sz="1600" dirty="0" smtClean="0"/>
                        <a:t>Mathématiques</a:t>
                      </a:r>
                      <a:endParaRPr lang="fr-FR" sz="1600" dirty="0"/>
                    </a:p>
                  </a:txBody>
                  <a:tcPr/>
                </a:tc>
                <a:tc>
                  <a:txBody>
                    <a:bodyPr/>
                    <a:lstStyle/>
                    <a:p>
                      <a:pPr algn="ctr"/>
                      <a:r>
                        <a:rPr lang="fr-FR" sz="1600" dirty="0" smtClean="0"/>
                        <a:t>1,5h</a:t>
                      </a:r>
                      <a:endParaRPr lang="fr-FR" sz="1600" dirty="0"/>
                    </a:p>
                  </a:txBody>
                  <a:tcPr/>
                </a:tc>
                <a:extLst>
                  <a:ext uri="{0D108BD9-81ED-4DB2-BD59-A6C34878D82A}">
                    <a16:rowId xmlns:a16="http://schemas.microsoft.com/office/drawing/2014/main" val="10002"/>
                  </a:ext>
                </a:extLst>
              </a:tr>
              <a:tr h="370840">
                <a:tc>
                  <a:txBody>
                    <a:bodyPr/>
                    <a:lstStyle/>
                    <a:p>
                      <a:r>
                        <a:rPr lang="fr-FR" sz="1600" dirty="0" smtClean="0"/>
                        <a:t>Langue vivante 1</a:t>
                      </a:r>
                      <a:endParaRPr lang="fr-FR" sz="1600" dirty="0"/>
                    </a:p>
                  </a:txBody>
                  <a:tcPr/>
                </a:tc>
                <a:tc>
                  <a:txBody>
                    <a:bodyPr/>
                    <a:lstStyle/>
                    <a:p>
                      <a:pPr algn="ctr"/>
                      <a:r>
                        <a:rPr lang="fr-FR" sz="1600" dirty="0" smtClean="0"/>
                        <a:t>2h</a:t>
                      </a:r>
                      <a:endParaRPr lang="fr-FR" sz="1600" dirty="0"/>
                    </a:p>
                  </a:txBody>
                  <a:tcPr/>
                </a:tc>
                <a:extLst>
                  <a:ext uri="{0D108BD9-81ED-4DB2-BD59-A6C34878D82A}">
                    <a16:rowId xmlns:a16="http://schemas.microsoft.com/office/drawing/2014/main" val="10003"/>
                  </a:ext>
                </a:extLst>
              </a:tr>
              <a:tr h="370840">
                <a:tc>
                  <a:txBody>
                    <a:bodyPr/>
                    <a:lstStyle/>
                    <a:p>
                      <a:r>
                        <a:rPr lang="fr-FR" sz="1600" dirty="0" smtClean="0"/>
                        <a:t>Sciences physiques et chimiques ou LV2 </a:t>
                      </a:r>
                      <a:r>
                        <a:rPr lang="fr-FR" sz="1100" dirty="0" smtClean="0"/>
                        <a:t>(selon</a:t>
                      </a:r>
                      <a:r>
                        <a:rPr lang="fr-FR" sz="1100" baseline="0" dirty="0" smtClean="0"/>
                        <a:t> spécialité)</a:t>
                      </a:r>
                      <a:endParaRPr lang="fr-FR" sz="1600" dirty="0"/>
                    </a:p>
                  </a:txBody>
                  <a:tcPr/>
                </a:tc>
                <a:tc>
                  <a:txBody>
                    <a:bodyPr/>
                    <a:lstStyle/>
                    <a:p>
                      <a:pPr algn="ctr"/>
                      <a:r>
                        <a:rPr lang="fr-FR" sz="1600" dirty="0" smtClean="0"/>
                        <a:t>1,5h</a:t>
                      </a:r>
                      <a:endParaRPr lang="fr-FR" sz="1600" dirty="0"/>
                    </a:p>
                  </a:txBody>
                  <a:tcPr/>
                </a:tc>
                <a:extLst>
                  <a:ext uri="{0D108BD9-81ED-4DB2-BD59-A6C34878D82A}">
                    <a16:rowId xmlns:a16="http://schemas.microsoft.com/office/drawing/2014/main" val="10004"/>
                  </a:ext>
                </a:extLst>
              </a:tr>
              <a:tr h="370840">
                <a:tc>
                  <a:txBody>
                    <a:bodyPr/>
                    <a:lstStyle/>
                    <a:p>
                      <a:r>
                        <a:rPr lang="fr-FR" sz="1600" dirty="0" smtClean="0"/>
                        <a:t>Arts appliqués et culture artistique</a:t>
                      </a:r>
                      <a:endParaRPr lang="fr-FR" sz="1600" dirty="0"/>
                    </a:p>
                  </a:txBody>
                  <a:tcPr/>
                </a:tc>
                <a:tc>
                  <a:txBody>
                    <a:bodyPr/>
                    <a:lstStyle/>
                    <a:p>
                      <a:pPr algn="ctr"/>
                      <a:r>
                        <a:rPr lang="fr-FR" sz="1600" dirty="0" smtClean="0"/>
                        <a:t>1h</a:t>
                      </a:r>
                      <a:endParaRPr lang="fr-FR" sz="1600" dirty="0"/>
                    </a:p>
                  </a:txBody>
                  <a:tcPr/>
                </a:tc>
                <a:extLst>
                  <a:ext uri="{0D108BD9-81ED-4DB2-BD59-A6C34878D82A}">
                    <a16:rowId xmlns:a16="http://schemas.microsoft.com/office/drawing/2014/main" val="10005"/>
                  </a:ext>
                </a:extLst>
              </a:tr>
              <a:tr h="370840">
                <a:tc>
                  <a:txBody>
                    <a:bodyPr/>
                    <a:lstStyle/>
                    <a:p>
                      <a:r>
                        <a:rPr lang="fr-FR" sz="1600" dirty="0" smtClean="0"/>
                        <a:t>EPS</a:t>
                      </a:r>
                      <a:endParaRPr lang="fr-FR" sz="1600" dirty="0"/>
                    </a:p>
                  </a:txBody>
                  <a:tcPr/>
                </a:tc>
                <a:tc>
                  <a:txBody>
                    <a:bodyPr/>
                    <a:lstStyle/>
                    <a:p>
                      <a:pPr algn="ctr"/>
                      <a:r>
                        <a:rPr lang="fr-FR" sz="1600" dirty="0" smtClean="0"/>
                        <a:t>2,5h</a:t>
                      </a:r>
                      <a:endParaRPr lang="fr-FR" sz="1600" dirty="0"/>
                    </a:p>
                  </a:txBody>
                  <a:tcPr/>
                </a:tc>
                <a:extLst>
                  <a:ext uri="{0D108BD9-81ED-4DB2-BD59-A6C34878D82A}">
                    <a16:rowId xmlns:a16="http://schemas.microsoft.com/office/drawing/2014/main" val="10006"/>
                  </a:ext>
                </a:extLst>
              </a:tr>
              <a:tr h="370840">
                <a:tc>
                  <a:txBody>
                    <a:bodyPr/>
                    <a:lstStyle/>
                    <a:p>
                      <a:r>
                        <a:rPr lang="fr-FR" sz="1600" smtClean="0"/>
                        <a:t>Consolidation, accompagnement personnalisé et accompagnement au choix d’orientation</a:t>
                      </a:r>
                      <a:endParaRPr lang="fr-FR" sz="1600" dirty="0"/>
                    </a:p>
                  </a:txBody>
                  <a:tcPr/>
                </a:tc>
                <a:tc>
                  <a:txBody>
                    <a:bodyPr/>
                    <a:lstStyle/>
                    <a:p>
                      <a:pPr algn="ctr"/>
                      <a:r>
                        <a:rPr lang="fr-FR" sz="1600" dirty="0" smtClean="0"/>
                        <a:t>3h</a:t>
                      </a:r>
                      <a:endParaRPr lang="fr-FR" sz="1600" dirty="0"/>
                    </a:p>
                  </a:txBody>
                  <a:tcPr/>
                </a:tc>
                <a:extLst>
                  <a:ext uri="{0D108BD9-81ED-4DB2-BD59-A6C34878D82A}">
                    <a16:rowId xmlns:a16="http://schemas.microsoft.com/office/drawing/2014/main" val="10007"/>
                  </a:ext>
                </a:extLst>
              </a:tr>
              <a:tr h="370840">
                <a:tc>
                  <a:txBody>
                    <a:bodyPr/>
                    <a:lstStyle/>
                    <a:p>
                      <a:endParaRPr lang="fr-FR" sz="1600" dirty="0"/>
                    </a:p>
                  </a:txBody>
                  <a:tcPr/>
                </a:tc>
                <a:tc>
                  <a:txBody>
                    <a:bodyPr/>
                    <a:lstStyle/>
                    <a:p>
                      <a:pPr algn="ctr"/>
                      <a:r>
                        <a:rPr lang="fr-FR" sz="1600" dirty="0" smtClean="0">
                          <a:solidFill>
                            <a:schemeClr val="bg1"/>
                          </a:solidFill>
                        </a:rPr>
                        <a:t>15h</a:t>
                      </a:r>
                      <a:endParaRPr lang="fr-FR" sz="1600" dirty="0">
                        <a:solidFill>
                          <a:schemeClr val="bg1"/>
                        </a:solidFill>
                      </a:endParaRPr>
                    </a:p>
                  </a:txBody>
                  <a:tcPr>
                    <a:solidFill>
                      <a:schemeClr val="tx2">
                        <a:lumMod val="60000"/>
                        <a:lumOff val="40000"/>
                      </a:schemeClr>
                    </a:solidFill>
                  </a:tcPr>
                </a:tc>
                <a:extLst>
                  <a:ext uri="{0D108BD9-81ED-4DB2-BD59-A6C34878D82A}">
                    <a16:rowId xmlns:a16="http://schemas.microsoft.com/office/drawing/2014/main" val="10008"/>
                  </a:ext>
                </a:extLst>
              </a:tr>
            </a:tbl>
          </a:graphicData>
        </a:graphic>
      </p:graphicFrame>
      <p:graphicFrame>
        <p:nvGraphicFramePr>
          <p:cNvPr id="6" name="Tableau 5"/>
          <p:cNvGraphicFramePr>
            <a:graphicFrameLocks noGrp="1"/>
          </p:cNvGraphicFramePr>
          <p:nvPr>
            <p:extLst/>
          </p:nvPr>
        </p:nvGraphicFramePr>
        <p:xfrm>
          <a:off x="3923928" y="1412776"/>
          <a:ext cx="3256280" cy="3804920"/>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20000"/>
                    </a:ext>
                  </a:extLst>
                </a:gridCol>
                <a:gridCol w="808008">
                  <a:extLst>
                    <a:ext uri="{9D8B030D-6E8A-4147-A177-3AD203B41FA5}">
                      <a16:colId xmlns:a16="http://schemas.microsoft.com/office/drawing/2014/main" val="20001"/>
                    </a:ext>
                  </a:extLst>
                </a:gridCol>
              </a:tblGrid>
              <a:tr h="331728">
                <a:tc gridSpan="2">
                  <a:txBody>
                    <a:bodyPr/>
                    <a:lstStyle/>
                    <a:p>
                      <a:pPr algn="ctr"/>
                      <a:r>
                        <a:rPr lang="fr-FR" dirty="0" smtClean="0"/>
                        <a:t>Enseignement professionnel</a:t>
                      </a:r>
                      <a:endParaRPr lang="fr-FR" dirty="0"/>
                    </a:p>
                  </a:txBody>
                  <a:tcPr/>
                </a:tc>
                <a:tc hMerge="1">
                  <a:txBody>
                    <a:bodyPr/>
                    <a:lstStyle/>
                    <a:p>
                      <a:endParaRPr lang="fr-FR" dirty="0"/>
                    </a:p>
                  </a:txBody>
                  <a:tcPr/>
                </a:tc>
                <a:extLst>
                  <a:ext uri="{0D108BD9-81ED-4DB2-BD59-A6C34878D82A}">
                    <a16:rowId xmlns:a16="http://schemas.microsoft.com/office/drawing/2014/main" val="10000"/>
                  </a:ext>
                </a:extLst>
              </a:tr>
              <a:tr h="370840">
                <a:tc>
                  <a:txBody>
                    <a:bodyPr/>
                    <a:lstStyle/>
                    <a:p>
                      <a:r>
                        <a:rPr lang="fr-FR" sz="1600" dirty="0" smtClean="0"/>
                        <a:t>Enseignement professionnel</a:t>
                      </a:r>
                      <a:endParaRPr lang="fr-FR" sz="1600" dirty="0"/>
                    </a:p>
                  </a:txBody>
                  <a:tcPr/>
                </a:tc>
                <a:tc>
                  <a:txBody>
                    <a:bodyPr/>
                    <a:lstStyle/>
                    <a:p>
                      <a:pPr algn="ctr"/>
                      <a:r>
                        <a:rPr lang="fr-FR" sz="1600" dirty="0" smtClean="0"/>
                        <a:t>11h</a:t>
                      </a:r>
                      <a:endParaRPr lang="fr-FR" sz="1600" dirty="0"/>
                    </a:p>
                  </a:txBody>
                  <a:tcPr/>
                </a:tc>
                <a:extLst>
                  <a:ext uri="{0D108BD9-81ED-4DB2-BD59-A6C34878D82A}">
                    <a16:rowId xmlns:a16="http://schemas.microsoft.com/office/drawing/2014/main" val="10001"/>
                  </a:ext>
                </a:extLst>
              </a:tr>
              <a:tr h="370840">
                <a:tc>
                  <a:txBody>
                    <a:bodyPr/>
                    <a:lstStyle/>
                    <a:p>
                      <a:r>
                        <a:rPr lang="fr-FR" sz="1600" dirty="0" smtClean="0"/>
                        <a:t>EP et français </a:t>
                      </a:r>
                      <a:r>
                        <a:rPr lang="fr-FR" sz="1100" dirty="0" smtClean="0"/>
                        <a:t>(</a:t>
                      </a:r>
                      <a:r>
                        <a:rPr lang="fr-FR" sz="1100" dirty="0" err="1" smtClean="0"/>
                        <a:t>co</a:t>
                      </a:r>
                      <a:r>
                        <a:rPr lang="fr-FR" sz="1100" dirty="0" smtClean="0"/>
                        <a:t>-intervention)</a:t>
                      </a:r>
                      <a:endParaRPr lang="fr-FR" dirty="0"/>
                    </a:p>
                  </a:txBody>
                  <a:tcPr/>
                </a:tc>
                <a:tc>
                  <a:txBody>
                    <a:bodyPr/>
                    <a:lstStyle/>
                    <a:p>
                      <a:pPr algn="ctr"/>
                      <a:r>
                        <a:rPr lang="fr-FR" sz="1600" dirty="0" smtClean="0"/>
                        <a:t>1h</a:t>
                      </a:r>
                      <a:endParaRPr lang="fr-FR" sz="1600" dirty="0"/>
                    </a:p>
                  </a:txBody>
                  <a:tcPr/>
                </a:tc>
                <a:extLst>
                  <a:ext uri="{0D108BD9-81ED-4DB2-BD59-A6C34878D82A}">
                    <a16:rowId xmlns:a16="http://schemas.microsoft.com/office/drawing/2014/main" val="10002"/>
                  </a:ext>
                </a:extLst>
              </a:tr>
              <a:tr h="370840">
                <a:tc>
                  <a:txBody>
                    <a:bodyPr/>
                    <a:lstStyle/>
                    <a:p>
                      <a:r>
                        <a:rPr lang="fr-FR" sz="1600" dirty="0" smtClean="0"/>
                        <a:t>EP et</a:t>
                      </a:r>
                      <a:r>
                        <a:rPr lang="fr-FR" sz="1600" baseline="0" dirty="0" smtClean="0"/>
                        <a:t> mathématiques-sciences </a:t>
                      </a:r>
                      <a:r>
                        <a:rPr lang="fr-FR" sz="1100" baseline="0" dirty="0" smtClean="0"/>
                        <a:t>(</a:t>
                      </a:r>
                      <a:r>
                        <a:rPr lang="fr-FR" sz="1100" baseline="0" dirty="0" err="1" smtClean="0"/>
                        <a:t>co</a:t>
                      </a:r>
                      <a:r>
                        <a:rPr lang="fr-FR" sz="1100" baseline="0" dirty="0" smtClean="0"/>
                        <a:t>-intervention)</a:t>
                      </a:r>
                      <a:endParaRPr lang="fr-FR" dirty="0"/>
                    </a:p>
                  </a:txBody>
                  <a:tcPr/>
                </a:tc>
                <a:tc>
                  <a:txBody>
                    <a:bodyPr/>
                    <a:lstStyle/>
                    <a:p>
                      <a:pPr algn="ctr"/>
                      <a:r>
                        <a:rPr lang="fr-FR" sz="1600" dirty="0" smtClean="0"/>
                        <a:t>1h</a:t>
                      </a:r>
                      <a:endParaRPr lang="fr-FR" sz="1600" dirty="0"/>
                    </a:p>
                  </a:txBody>
                  <a:tcPr/>
                </a:tc>
                <a:extLst>
                  <a:ext uri="{0D108BD9-81ED-4DB2-BD59-A6C34878D82A}">
                    <a16:rowId xmlns:a16="http://schemas.microsoft.com/office/drawing/2014/main" val="10003"/>
                  </a:ext>
                </a:extLst>
              </a:tr>
              <a:tr h="370840">
                <a:tc>
                  <a:txBody>
                    <a:bodyPr/>
                    <a:lstStyle/>
                    <a:p>
                      <a:r>
                        <a:rPr lang="fr-FR" sz="1600" dirty="0" smtClean="0"/>
                        <a:t>Chef-d’œuvre</a:t>
                      </a:r>
                      <a:endParaRPr lang="fr-FR" sz="1600" dirty="0"/>
                    </a:p>
                  </a:txBody>
                  <a:tcPr/>
                </a:tc>
                <a:tc>
                  <a:txBody>
                    <a:bodyPr/>
                    <a:lstStyle/>
                    <a:p>
                      <a:pPr algn="ctr"/>
                      <a:r>
                        <a:rPr lang="fr-FR" sz="1100" dirty="0" smtClean="0"/>
                        <a:t>A partir de la 1ère</a:t>
                      </a:r>
                      <a:endParaRPr lang="fr-FR" sz="1100" dirty="0"/>
                    </a:p>
                  </a:txBody>
                  <a:tcPr/>
                </a:tc>
                <a:extLst>
                  <a:ext uri="{0D108BD9-81ED-4DB2-BD59-A6C34878D82A}">
                    <a16:rowId xmlns:a16="http://schemas.microsoft.com/office/drawing/2014/main" val="10004"/>
                  </a:ext>
                </a:extLst>
              </a:tr>
              <a:tr h="370840">
                <a:tc>
                  <a:txBody>
                    <a:bodyPr/>
                    <a:lstStyle/>
                    <a:p>
                      <a:r>
                        <a:rPr lang="fr-FR" sz="1600" dirty="0" smtClean="0"/>
                        <a:t>Prévention-santé-environnement</a:t>
                      </a:r>
                      <a:endParaRPr lang="fr-FR" sz="1600" dirty="0"/>
                    </a:p>
                  </a:txBody>
                  <a:tcPr/>
                </a:tc>
                <a:tc>
                  <a:txBody>
                    <a:bodyPr/>
                    <a:lstStyle/>
                    <a:p>
                      <a:pPr algn="ctr"/>
                      <a:r>
                        <a:rPr lang="fr-FR" sz="1600" dirty="0" smtClean="0"/>
                        <a:t>1h</a:t>
                      </a:r>
                      <a:endParaRPr lang="fr-FR" sz="1600" dirty="0"/>
                    </a:p>
                  </a:txBody>
                  <a:tcPr/>
                </a:tc>
                <a:extLst>
                  <a:ext uri="{0D108BD9-81ED-4DB2-BD59-A6C34878D82A}">
                    <a16:rowId xmlns:a16="http://schemas.microsoft.com/office/drawing/2014/main" val="10005"/>
                  </a:ext>
                </a:extLst>
              </a:tr>
              <a:tr h="370840">
                <a:tc>
                  <a:txBody>
                    <a:bodyPr/>
                    <a:lstStyle/>
                    <a:p>
                      <a:r>
                        <a:rPr lang="fr-FR" sz="1600" dirty="0" smtClean="0"/>
                        <a:t>Eco-gestion ou éco-droit</a:t>
                      </a:r>
                      <a:r>
                        <a:rPr lang="fr-FR" dirty="0" smtClean="0"/>
                        <a:t> </a:t>
                      </a:r>
                      <a:r>
                        <a:rPr lang="fr-FR" sz="1100" dirty="0" smtClean="0"/>
                        <a:t>(selon la spécialité)</a:t>
                      </a:r>
                      <a:endParaRPr lang="fr-FR" sz="1100" dirty="0"/>
                    </a:p>
                  </a:txBody>
                  <a:tcPr/>
                </a:tc>
                <a:tc>
                  <a:txBody>
                    <a:bodyPr/>
                    <a:lstStyle/>
                    <a:p>
                      <a:pPr algn="ctr"/>
                      <a:r>
                        <a:rPr lang="fr-FR" sz="1600" dirty="0" smtClean="0"/>
                        <a:t>1h</a:t>
                      </a:r>
                      <a:endParaRPr lang="fr-FR" sz="1600" dirty="0"/>
                    </a:p>
                  </a:txBody>
                  <a:tcPr/>
                </a:tc>
                <a:extLst>
                  <a:ext uri="{0D108BD9-81ED-4DB2-BD59-A6C34878D82A}">
                    <a16:rowId xmlns:a16="http://schemas.microsoft.com/office/drawing/2014/main" val="10006"/>
                  </a:ext>
                </a:extLst>
              </a:tr>
              <a:tr h="370840">
                <a:tc>
                  <a:txBody>
                    <a:bodyPr/>
                    <a:lstStyle/>
                    <a:p>
                      <a:endParaRPr lang="fr-FR" sz="1100" dirty="0"/>
                    </a:p>
                  </a:txBody>
                  <a:tcPr/>
                </a:tc>
                <a:tc>
                  <a:txBody>
                    <a:bodyPr/>
                    <a:lstStyle/>
                    <a:p>
                      <a:pPr algn="ctr"/>
                      <a:r>
                        <a:rPr lang="fr-FR" dirty="0" smtClean="0">
                          <a:solidFill>
                            <a:schemeClr val="bg1"/>
                          </a:solidFill>
                        </a:rPr>
                        <a:t>15h</a:t>
                      </a:r>
                      <a:endParaRPr lang="fr-FR" dirty="0">
                        <a:solidFill>
                          <a:schemeClr val="bg1"/>
                        </a:solidFill>
                      </a:endParaRPr>
                    </a:p>
                  </a:txBody>
                  <a:tcPr>
                    <a:solidFill>
                      <a:schemeClr val="tx2">
                        <a:lumMod val="60000"/>
                        <a:lumOff val="40000"/>
                      </a:schemeClr>
                    </a:solidFill>
                  </a:tcPr>
                </a:tc>
                <a:extLst>
                  <a:ext uri="{0D108BD9-81ED-4DB2-BD59-A6C34878D82A}">
                    <a16:rowId xmlns:a16="http://schemas.microsoft.com/office/drawing/2014/main" val="10007"/>
                  </a:ext>
                </a:extLst>
              </a:tr>
            </a:tbl>
          </a:graphicData>
        </a:graphic>
      </p:graphicFrame>
      <p:sp>
        <p:nvSpPr>
          <p:cNvPr id="8" name="ZoneTexte 7"/>
          <p:cNvSpPr txBox="1"/>
          <p:nvPr/>
        </p:nvSpPr>
        <p:spPr>
          <a:xfrm>
            <a:off x="3718975" y="5589239"/>
            <a:ext cx="4392488"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dirty="0" smtClean="0"/>
              <a:t>Période de formation en milieu professionnel</a:t>
            </a:r>
          </a:p>
          <a:p>
            <a:pPr algn="ctr"/>
            <a:r>
              <a:rPr lang="fr-FR" dirty="0" smtClean="0"/>
              <a:t>4 à 6 semaines</a:t>
            </a:r>
            <a:endParaRPr lang="fr-FR" dirty="0"/>
          </a:p>
        </p:txBody>
      </p:sp>
      <p:sp>
        <p:nvSpPr>
          <p:cNvPr id="2" name="Espace réservé du numéro de diapositive 1"/>
          <p:cNvSpPr>
            <a:spLocks noGrp="1"/>
          </p:cNvSpPr>
          <p:nvPr>
            <p:ph type="sldNum" sz="quarter" idx="12"/>
          </p:nvPr>
        </p:nvSpPr>
        <p:spPr/>
        <p:txBody>
          <a:bodyPr/>
          <a:lstStyle/>
          <a:p>
            <a:fld id="{B552CA06-789F-43F1-AC1A-71309998D267}" type="slidenum">
              <a:rPr lang="fr-FR" smtClean="0"/>
              <a:t>32</a:t>
            </a:fld>
            <a:endParaRPr lang="fr-FR"/>
          </a:p>
        </p:txBody>
      </p:sp>
    </p:spTree>
    <p:extLst>
      <p:ext uri="{BB962C8B-B14F-4D97-AF65-F5344CB8AC3E}">
        <p14:creationId xmlns:p14="http://schemas.microsoft.com/office/powerpoint/2010/main" val="1907490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nvPr>
        </p:nvGraphicFramePr>
        <p:xfrm>
          <a:off x="755577" y="1412756"/>
          <a:ext cx="7992888" cy="5184591"/>
        </p:xfrm>
        <a:graphic>
          <a:graphicData uri="http://schemas.openxmlformats.org/drawingml/2006/table">
            <a:tbl>
              <a:tblPr/>
              <a:tblGrid>
                <a:gridCol w="1861796">
                  <a:extLst>
                    <a:ext uri="{9D8B030D-6E8A-4147-A177-3AD203B41FA5}">
                      <a16:colId xmlns:a16="http://schemas.microsoft.com/office/drawing/2014/main" val="20000"/>
                    </a:ext>
                  </a:extLst>
                </a:gridCol>
                <a:gridCol w="1717349">
                  <a:extLst>
                    <a:ext uri="{9D8B030D-6E8A-4147-A177-3AD203B41FA5}">
                      <a16:colId xmlns:a16="http://schemas.microsoft.com/office/drawing/2014/main" val="20001"/>
                    </a:ext>
                  </a:extLst>
                </a:gridCol>
                <a:gridCol w="4413743">
                  <a:extLst>
                    <a:ext uri="{9D8B030D-6E8A-4147-A177-3AD203B41FA5}">
                      <a16:colId xmlns:a16="http://schemas.microsoft.com/office/drawing/2014/main" val="20002"/>
                    </a:ext>
                  </a:extLst>
                </a:gridCol>
              </a:tblGrid>
              <a:tr h="225417">
                <a:tc>
                  <a:txBody>
                    <a:bodyPr/>
                    <a:lstStyle/>
                    <a:p>
                      <a:pPr algn="l" fontAlgn="b"/>
                      <a:r>
                        <a:rPr lang="fr-FR" sz="1400" b="0" i="0" u="none" strike="noStrike" dirty="0">
                          <a:solidFill>
                            <a:srgbClr val="000000"/>
                          </a:solidFill>
                          <a:effectLst/>
                          <a:latin typeface="Calibri"/>
                        </a:rPr>
                        <a:t>ARGENTEUIL</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F et N LEGER</a:t>
                      </a: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Accompagnement, soins et services à la personne</a:t>
                      </a:r>
                    </a:p>
                  </a:txBody>
                  <a:tcPr marL="5143" marR="5143" marT="5143" marB="0" anchor="b">
                    <a:lnL>
                      <a:noFill/>
                    </a:lnL>
                    <a:lnR>
                      <a:noFill/>
                    </a:lnR>
                    <a:lnT>
                      <a:noFill/>
                    </a:lnT>
                    <a:lnB>
                      <a:noFill/>
                    </a:lnB>
                  </a:tcPr>
                </a:tc>
                <a:extLst>
                  <a:ext uri="{0D108BD9-81ED-4DB2-BD59-A6C34878D82A}">
                    <a16:rowId xmlns:a16="http://schemas.microsoft.com/office/drawing/2014/main" val="10000"/>
                  </a:ext>
                </a:extLst>
              </a:tr>
              <a:tr h="225417">
                <a:tc>
                  <a:txBody>
                    <a:bodyPr/>
                    <a:lstStyle/>
                    <a:p>
                      <a:pPr algn="l" fontAlgn="b"/>
                      <a:r>
                        <a:rPr lang="fr-FR" sz="1400" b="0" i="0" u="none" strike="noStrike">
                          <a:solidFill>
                            <a:srgbClr val="000000"/>
                          </a:solidFill>
                          <a:effectLst/>
                          <a:latin typeface="Calibri"/>
                        </a:rPr>
                        <a:t>ERAGNY</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A, ESCOFFIER</a:t>
                      </a: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Boulanger Pâtissier</a:t>
                      </a:r>
                    </a:p>
                  </a:txBody>
                  <a:tcPr marL="5143" marR="5143" marT="5143" marB="0" anchor="b">
                    <a:lnL>
                      <a:noFill/>
                    </a:lnL>
                    <a:lnR>
                      <a:noFill/>
                    </a:lnR>
                    <a:lnT>
                      <a:noFill/>
                    </a:lnT>
                    <a:lnB>
                      <a:noFill/>
                    </a:lnB>
                  </a:tcPr>
                </a:tc>
                <a:extLst>
                  <a:ext uri="{0D108BD9-81ED-4DB2-BD59-A6C34878D82A}">
                    <a16:rowId xmlns:a16="http://schemas.microsoft.com/office/drawing/2014/main" val="10001"/>
                  </a:ext>
                </a:extLst>
              </a:tr>
              <a:tr h="225417">
                <a:tc>
                  <a:txBody>
                    <a:bodyPr/>
                    <a:lstStyle/>
                    <a:p>
                      <a:pPr algn="l" fontAlgn="b"/>
                      <a:r>
                        <a:rPr lang="fr-FR" sz="1400" b="0" i="0" u="none" strike="noStrike">
                          <a:solidFill>
                            <a:srgbClr val="000000"/>
                          </a:solidFill>
                          <a:effectLst/>
                          <a:latin typeface="Calibri"/>
                        </a:rPr>
                        <a:t>ERAGNY</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A, ESCOFFIER</a:t>
                      </a: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Commercialisation et services en restauration</a:t>
                      </a:r>
                    </a:p>
                  </a:txBody>
                  <a:tcPr marL="5143" marR="5143" marT="5143" marB="0" anchor="b">
                    <a:lnL>
                      <a:noFill/>
                    </a:lnL>
                    <a:lnR>
                      <a:noFill/>
                    </a:lnR>
                    <a:lnT>
                      <a:noFill/>
                    </a:lnT>
                    <a:lnB>
                      <a:noFill/>
                    </a:lnB>
                  </a:tcPr>
                </a:tc>
                <a:extLst>
                  <a:ext uri="{0D108BD9-81ED-4DB2-BD59-A6C34878D82A}">
                    <a16:rowId xmlns:a16="http://schemas.microsoft.com/office/drawing/2014/main" val="10002"/>
                  </a:ext>
                </a:extLst>
              </a:tr>
              <a:tr h="225417">
                <a:tc>
                  <a:txBody>
                    <a:bodyPr/>
                    <a:lstStyle/>
                    <a:p>
                      <a:pPr algn="l" fontAlgn="b"/>
                      <a:r>
                        <a:rPr lang="fr-FR" sz="1400" b="0" i="0" u="none" strike="noStrike">
                          <a:solidFill>
                            <a:srgbClr val="000000"/>
                          </a:solidFill>
                          <a:effectLst/>
                          <a:latin typeface="Calibri"/>
                        </a:rPr>
                        <a:t>SAINT OUEN L'AUMONE</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CHÂTEAU D'EPLUCHES</a:t>
                      </a: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Conducteur routier marchandises</a:t>
                      </a:r>
                    </a:p>
                  </a:txBody>
                  <a:tcPr marL="5143" marR="5143" marT="5143" marB="0" anchor="b">
                    <a:lnL>
                      <a:noFill/>
                    </a:lnL>
                    <a:lnR>
                      <a:noFill/>
                    </a:lnR>
                    <a:lnT>
                      <a:noFill/>
                    </a:lnT>
                    <a:lnB>
                      <a:noFill/>
                    </a:lnB>
                  </a:tcPr>
                </a:tc>
                <a:extLst>
                  <a:ext uri="{0D108BD9-81ED-4DB2-BD59-A6C34878D82A}">
                    <a16:rowId xmlns:a16="http://schemas.microsoft.com/office/drawing/2014/main" val="10003"/>
                  </a:ext>
                </a:extLst>
              </a:tr>
              <a:tr h="225417">
                <a:tc>
                  <a:txBody>
                    <a:bodyPr/>
                    <a:lstStyle/>
                    <a:p>
                      <a:pPr algn="l" fontAlgn="b"/>
                      <a:r>
                        <a:rPr lang="fr-FR" sz="1400" b="0" i="0" u="none" strike="noStrike">
                          <a:solidFill>
                            <a:srgbClr val="000000"/>
                          </a:solidFill>
                          <a:effectLst/>
                          <a:latin typeface="Calibri"/>
                        </a:rPr>
                        <a:t>ERAGNY</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A, ESCOFFIER</a:t>
                      </a: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Cuisine</a:t>
                      </a:r>
                    </a:p>
                  </a:txBody>
                  <a:tcPr marL="5143" marR="5143" marT="5143" marB="0" anchor="b">
                    <a:lnL>
                      <a:noFill/>
                    </a:lnL>
                    <a:lnR>
                      <a:noFill/>
                    </a:lnR>
                    <a:lnT>
                      <a:noFill/>
                    </a:lnT>
                    <a:lnB>
                      <a:noFill/>
                    </a:lnB>
                  </a:tcPr>
                </a:tc>
                <a:extLst>
                  <a:ext uri="{0D108BD9-81ED-4DB2-BD59-A6C34878D82A}">
                    <a16:rowId xmlns:a16="http://schemas.microsoft.com/office/drawing/2014/main" val="10004"/>
                  </a:ext>
                </a:extLst>
              </a:tr>
              <a:tr h="225417">
                <a:tc>
                  <a:txBody>
                    <a:bodyPr/>
                    <a:lstStyle/>
                    <a:p>
                      <a:pPr algn="l" fontAlgn="b"/>
                      <a:r>
                        <a:rPr lang="fr-FR" sz="1400" b="0" i="0" u="none" strike="noStrike">
                          <a:solidFill>
                            <a:srgbClr val="000000"/>
                          </a:solidFill>
                          <a:effectLst/>
                          <a:latin typeface="Calibri"/>
                        </a:rPr>
                        <a:t>ARGENTEUIL</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F et N LEGER</a:t>
                      </a:r>
                    </a:p>
                  </a:txBody>
                  <a:tcPr marL="5143" marR="5143" marT="5143" marB="0" anchor="b">
                    <a:lnL>
                      <a:noFill/>
                    </a:lnL>
                    <a:lnR>
                      <a:noFill/>
                    </a:lnR>
                    <a:lnT>
                      <a:noFill/>
                    </a:lnT>
                    <a:lnB>
                      <a:noFill/>
                    </a:lnB>
                  </a:tcPr>
                </a:tc>
                <a:tc>
                  <a:txBody>
                    <a:bodyPr/>
                    <a:lstStyle/>
                    <a:p>
                      <a:pPr algn="l" fontAlgn="b"/>
                      <a:r>
                        <a:rPr lang="fr-FR" sz="1400" b="0" i="0" u="none" strike="noStrike" dirty="0" smtClean="0">
                          <a:solidFill>
                            <a:srgbClr val="000000"/>
                          </a:solidFill>
                          <a:effectLst/>
                          <a:latin typeface="Calibri"/>
                        </a:rPr>
                        <a:t>Esthétique </a:t>
                      </a:r>
                      <a:r>
                        <a:rPr lang="fr-FR" sz="1400" b="0" i="0" u="none" strike="noStrike" dirty="0">
                          <a:solidFill>
                            <a:srgbClr val="000000"/>
                          </a:solidFill>
                          <a:effectLst/>
                          <a:latin typeface="Calibri"/>
                        </a:rPr>
                        <a:t>cosmétique parfumerie</a:t>
                      </a:r>
                    </a:p>
                  </a:txBody>
                  <a:tcPr marL="5143" marR="5143" marT="5143" marB="0" anchor="b">
                    <a:lnL>
                      <a:noFill/>
                    </a:lnL>
                    <a:lnR>
                      <a:noFill/>
                    </a:lnR>
                    <a:lnT>
                      <a:noFill/>
                    </a:lnT>
                    <a:lnB>
                      <a:noFill/>
                    </a:lnB>
                  </a:tcPr>
                </a:tc>
                <a:extLst>
                  <a:ext uri="{0D108BD9-81ED-4DB2-BD59-A6C34878D82A}">
                    <a16:rowId xmlns:a16="http://schemas.microsoft.com/office/drawing/2014/main" val="10005"/>
                  </a:ext>
                </a:extLst>
              </a:tr>
              <a:tr h="225417">
                <a:tc>
                  <a:txBody>
                    <a:bodyPr/>
                    <a:lstStyle/>
                    <a:p>
                      <a:pPr algn="l" fontAlgn="b"/>
                      <a:r>
                        <a:rPr lang="fr-FR" sz="1400" b="0" i="0" u="none" strike="noStrike">
                          <a:solidFill>
                            <a:srgbClr val="000000"/>
                          </a:solidFill>
                          <a:effectLst/>
                          <a:latin typeface="Calibri"/>
                        </a:rPr>
                        <a:t>ARGENTEUIL</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JEAN JAURES</a:t>
                      </a: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Etude et définition de produits industriels</a:t>
                      </a:r>
                    </a:p>
                  </a:txBody>
                  <a:tcPr marL="5143" marR="5143" marT="5143" marB="0" anchor="b">
                    <a:lnL>
                      <a:noFill/>
                    </a:lnL>
                    <a:lnR>
                      <a:noFill/>
                    </a:lnR>
                    <a:lnT>
                      <a:noFill/>
                    </a:lnT>
                    <a:lnB>
                      <a:noFill/>
                    </a:lnB>
                  </a:tcPr>
                </a:tc>
                <a:extLst>
                  <a:ext uri="{0D108BD9-81ED-4DB2-BD59-A6C34878D82A}">
                    <a16:rowId xmlns:a16="http://schemas.microsoft.com/office/drawing/2014/main" val="10006"/>
                  </a:ext>
                </a:extLst>
              </a:tr>
              <a:tr h="225417">
                <a:tc>
                  <a:txBody>
                    <a:bodyPr/>
                    <a:lstStyle/>
                    <a:p>
                      <a:pPr algn="l" fontAlgn="b"/>
                      <a:r>
                        <a:rPr lang="fr-FR" sz="1400" b="0" i="0" u="none" strike="noStrike">
                          <a:solidFill>
                            <a:srgbClr val="000000"/>
                          </a:solidFill>
                          <a:effectLst/>
                          <a:latin typeface="Calibri"/>
                        </a:rPr>
                        <a:t>ARGENTEUIL</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a:solidFill>
                            <a:srgbClr val="000000"/>
                          </a:solidFill>
                          <a:effectLst/>
                          <a:latin typeface="Calibri"/>
                        </a:rPr>
                        <a:t>F et N LEGER</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dirty="0">
                          <a:solidFill>
                            <a:srgbClr val="000000"/>
                          </a:solidFill>
                          <a:effectLst/>
                          <a:latin typeface="Calibri"/>
                        </a:rPr>
                        <a:t>Gestion Administration</a:t>
                      </a:r>
                    </a:p>
                  </a:txBody>
                  <a:tcPr marL="5143" marR="5143" marT="5143"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07"/>
                  </a:ext>
                </a:extLst>
              </a:tr>
              <a:tr h="225417">
                <a:tc>
                  <a:txBody>
                    <a:bodyPr/>
                    <a:lstStyle/>
                    <a:p>
                      <a:pPr algn="l" fontAlgn="b"/>
                      <a:r>
                        <a:rPr lang="fr-FR" sz="1400" b="0" i="0" u="none" strike="noStrike">
                          <a:solidFill>
                            <a:srgbClr val="000000"/>
                          </a:solidFill>
                          <a:effectLst/>
                          <a:latin typeface="Calibri"/>
                        </a:rPr>
                        <a:t>ERMONT</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a:solidFill>
                            <a:srgbClr val="000000"/>
                          </a:solidFill>
                          <a:effectLst/>
                          <a:latin typeface="Calibri"/>
                        </a:rPr>
                        <a:t>F, BUISSON</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dirty="0">
                          <a:solidFill>
                            <a:srgbClr val="000000"/>
                          </a:solidFill>
                          <a:effectLst/>
                          <a:latin typeface="Calibri"/>
                        </a:rPr>
                        <a:t>Gestion Administration</a:t>
                      </a:r>
                    </a:p>
                  </a:txBody>
                  <a:tcPr marL="5143" marR="5143" marT="5143"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08"/>
                  </a:ext>
                </a:extLst>
              </a:tr>
              <a:tr h="225417">
                <a:tc>
                  <a:txBody>
                    <a:bodyPr/>
                    <a:lstStyle/>
                    <a:p>
                      <a:pPr algn="l" fontAlgn="b"/>
                      <a:r>
                        <a:rPr lang="fr-FR" sz="1400" b="0" i="0" u="none" strike="noStrike">
                          <a:solidFill>
                            <a:srgbClr val="000000"/>
                          </a:solidFill>
                          <a:effectLst/>
                          <a:latin typeface="Calibri"/>
                        </a:rPr>
                        <a:t>ARGENTEUIL</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a:solidFill>
                            <a:srgbClr val="000000"/>
                          </a:solidFill>
                          <a:effectLst/>
                          <a:latin typeface="Calibri"/>
                        </a:rPr>
                        <a:t>G BRAQUE</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dirty="0">
                          <a:solidFill>
                            <a:srgbClr val="000000"/>
                          </a:solidFill>
                          <a:effectLst/>
                          <a:latin typeface="Calibri"/>
                        </a:rPr>
                        <a:t>Gestion Administration</a:t>
                      </a:r>
                    </a:p>
                  </a:txBody>
                  <a:tcPr marL="5143" marR="5143" marT="5143"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09"/>
                  </a:ext>
                </a:extLst>
              </a:tr>
              <a:tr h="225417">
                <a:tc>
                  <a:txBody>
                    <a:bodyPr/>
                    <a:lstStyle/>
                    <a:p>
                      <a:pPr algn="l" fontAlgn="b"/>
                      <a:r>
                        <a:rPr lang="fr-FR" sz="1400" b="0" i="0" u="none" strike="noStrike">
                          <a:solidFill>
                            <a:srgbClr val="000000"/>
                          </a:solidFill>
                          <a:effectLst/>
                          <a:latin typeface="Calibri"/>
                        </a:rPr>
                        <a:t>ENGHIEN</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a:solidFill>
                            <a:srgbClr val="000000"/>
                          </a:solidFill>
                          <a:effectLst/>
                          <a:latin typeface="Calibri"/>
                        </a:rPr>
                        <a:t>G, MONOD</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dirty="0">
                          <a:solidFill>
                            <a:srgbClr val="000000"/>
                          </a:solidFill>
                          <a:effectLst/>
                          <a:latin typeface="Calibri"/>
                        </a:rPr>
                        <a:t>Gestion Administration</a:t>
                      </a:r>
                    </a:p>
                  </a:txBody>
                  <a:tcPr marL="5143" marR="5143" marT="5143"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10"/>
                  </a:ext>
                </a:extLst>
              </a:tr>
              <a:tr h="225417">
                <a:tc>
                  <a:txBody>
                    <a:bodyPr/>
                    <a:lstStyle/>
                    <a:p>
                      <a:pPr algn="l" fontAlgn="b"/>
                      <a:r>
                        <a:rPr lang="fr-FR" sz="1400" b="0" i="0" u="none" strike="noStrike">
                          <a:solidFill>
                            <a:srgbClr val="000000"/>
                          </a:solidFill>
                          <a:effectLst/>
                          <a:latin typeface="Calibri"/>
                        </a:rPr>
                        <a:t>BEZONS</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a:solidFill>
                            <a:srgbClr val="000000"/>
                          </a:solidFill>
                          <a:effectLst/>
                          <a:latin typeface="Calibri"/>
                        </a:rPr>
                        <a:t>Lycée</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dirty="0">
                          <a:solidFill>
                            <a:srgbClr val="000000"/>
                          </a:solidFill>
                          <a:effectLst/>
                          <a:latin typeface="Calibri"/>
                        </a:rPr>
                        <a:t>Gestion Administration</a:t>
                      </a:r>
                    </a:p>
                  </a:txBody>
                  <a:tcPr marL="5143" marR="5143" marT="5143"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11"/>
                  </a:ext>
                </a:extLst>
              </a:tr>
              <a:tr h="225417">
                <a:tc>
                  <a:txBody>
                    <a:bodyPr/>
                    <a:lstStyle/>
                    <a:p>
                      <a:pPr algn="l" fontAlgn="b"/>
                      <a:r>
                        <a:rPr lang="fr-FR" sz="1400" b="0" i="0" u="none" strike="noStrike">
                          <a:solidFill>
                            <a:srgbClr val="000000"/>
                          </a:solidFill>
                          <a:effectLst/>
                          <a:latin typeface="Calibri"/>
                        </a:rPr>
                        <a:t>ARGENTEUIL</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F et N LEGER</a:t>
                      </a: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Hygiène propreté stérilisation</a:t>
                      </a:r>
                    </a:p>
                  </a:txBody>
                  <a:tcPr marL="5143" marR="5143" marT="5143" marB="0" anchor="b">
                    <a:lnL>
                      <a:noFill/>
                    </a:lnL>
                    <a:lnR>
                      <a:noFill/>
                    </a:lnR>
                    <a:lnT>
                      <a:noFill/>
                    </a:lnT>
                    <a:lnB>
                      <a:noFill/>
                    </a:lnB>
                  </a:tcPr>
                </a:tc>
                <a:extLst>
                  <a:ext uri="{0D108BD9-81ED-4DB2-BD59-A6C34878D82A}">
                    <a16:rowId xmlns:a16="http://schemas.microsoft.com/office/drawing/2014/main" val="10012"/>
                  </a:ext>
                </a:extLst>
              </a:tr>
              <a:tr h="225417">
                <a:tc>
                  <a:txBody>
                    <a:bodyPr/>
                    <a:lstStyle/>
                    <a:p>
                      <a:pPr algn="l" fontAlgn="b"/>
                      <a:r>
                        <a:rPr lang="fr-FR" sz="1400" b="0" i="0" u="none" strike="noStrike">
                          <a:solidFill>
                            <a:srgbClr val="000000"/>
                          </a:solidFill>
                          <a:effectLst/>
                          <a:latin typeface="Calibri"/>
                        </a:rPr>
                        <a:t>SAINT OUEN L'AUMONE</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CHÂTEAU D'EPLUCHES</a:t>
                      </a: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Logistique</a:t>
                      </a:r>
                    </a:p>
                  </a:txBody>
                  <a:tcPr marL="5143" marR="5143" marT="5143" marB="0" anchor="b">
                    <a:lnL>
                      <a:noFill/>
                    </a:lnL>
                    <a:lnR>
                      <a:noFill/>
                    </a:lnR>
                    <a:lnT>
                      <a:noFill/>
                    </a:lnT>
                    <a:lnB>
                      <a:noFill/>
                    </a:lnB>
                  </a:tcPr>
                </a:tc>
                <a:extLst>
                  <a:ext uri="{0D108BD9-81ED-4DB2-BD59-A6C34878D82A}">
                    <a16:rowId xmlns:a16="http://schemas.microsoft.com/office/drawing/2014/main" val="10013"/>
                  </a:ext>
                </a:extLst>
              </a:tr>
              <a:tr h="225417">
                <a:tc>
                  <a:txBody>
                    <a:bodyPr/>
                    <a:lstStyle/>
                    <a:p>
                      <a:pPr algn="l" fontAlgn="b"/>
                      <a:r>
                        <a:rPr lang="fr-FR" sz="1400" b="0" i="0" u="none" strike="noStrike">
                          <a:solidFill>
                            <a:srgbClr val="000000"/>
                          </a:solidFill>
                          <a:effectLst/>
                          <a:latin typeface="Calibri"/>
                        </a:rPr>
                        <a:t>EAUBONNE</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LOUIS ARMAND</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Maintenance des équipements industriels</a:t>
                      </a:r>
                    </a:p>
                  </a:txBody>
                  <a:tcPr marL="5143" marR="5143" marT="5143" marB="0" anchor="b">
                    <a:lnL>
                      <a:noFill/>
                    </a:lnL>
                    <a:lnR>
                      <a:noFill/>
                    </a:lnR>
                    <a:lnT>
                      <a:noFill/>
                    </a:lnT>
                    <a:lnB>
                      <a:noFill/>
                    </a:lnB>
                  </a:tcPr>
                </a:tc>
                <a:extLst>
                  <a:ext uri="{0D108BD9-81ED-4DB2-BD59-A6C34878D82A}">
                    <a16:rowId xmlns:a16="http://schemas.microsoft.com/office/drawing/2014/main" val="10014"/>
                  </a:ext>
                </a:extLst>
              </a:tr>
              <a:tr h="225417">
                <a:tc>
                  <a:txBody>
                    <a:bodyPr/>
                    <a:lstStyle/>
                    <a:p>
                      <a:pPr algn="l" fontAlgn="b"/>
                      <a:r>
                        <a:rPr lang="fr-FR" sz="1400" b="0" i="0" u="none" strike="noStrike">
                          <a:solidFill>
                            <a:srgbClr val="000000"/>
                          </a:solidFill>
                          <a:effectLst/>
                          <a:latin typeface="Calibri"/>
                        </a:rPr>
                        <a:t>SAINT OUEN L'AUMONE</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CHÂTEAU D'EPLUCHES</a:t>
                      </a: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Maintenance des </a:t>
                      </a:r>
                      <a:r>
                        <a:rPr lang="fr-FR" sz="1400" b="0" i="0" u="none" strike="noStrike" dirty="0" smtClean="0">
                          <a:solidFill>
                            <a:srgbClr val="000000"/>
                          </a:solidFill>
                          <a:effectLst/>
                          <a:latin typeface="Calibri"/>
                        </a:rPr>
                        <a:t>véhicules </a:t>
                      </a:r>
                      <a:r>
                        <a:rPr lang="fr-FR" sz="1400" b="0" i="0" u="none" strike="noStrike" dirty="0">
                          <a:solidFill>
                            <a:srgbClr val="000000"/>
                          </a:solidFill>
                          <a:effectLst/>
                          <a:latin typeface="Calibri"/>
                        </a:rPr>
                        <a:t>Options A et B</a:t>
                      </a:r>
                    </a:p>
                  </a:txBody>
                  <a:tcPr marL="5143" marR="5143" marT="5143" marB="0" anchor="b">
                    <a:lnL>
                      <a:noFill/>
                    </a:lnL>
                    <a:lnR>
                      <a:noFill/>
                    </a:lnR>
                    <a:lnT>
                      <a:noFill/>
                    </a:lnT>
                    <a:lnB>
                      <a:noFill/>
                    </a:lnB>
                  </a:tcPr>
                </a:tc>
                <a:extLst>
                  <a:ext uri="{0D108BD9-81ED-4DB2-BD59-A6C34878D82A}">
                    <a16:rowId xmlns:a16="http://schemas.microsoft.com/office/drawing/2014/main" val="10015"/>
                  </a:ext>
                </a:extLst>
              </a:tr>
              <a:tr h="225417">
                <a:tc>
                  <a:txBody>
                    <a:bodyPr/>
                    <a:lstStyle/>
                    <a:p>
                      <a:pPr algn="l" fontAlgn="b"/>
                      <a:r>
                        <a:rPr lang="fr-FR" sz="1400" b="0" i="0" u="none" strike="noStrike">
                          <a:solidFill>
                            <a:srgbClr val="000000"/>
                          </a:solidFill>
                          <a:effectLst/>
                          <a:latin typeface="Calibri"/>
                        </a:rPr>
                        <a:t>ERMONT</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F, BUISSON</a:t>
                      </a: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Menuiserie Aluminium Verre</a:t>
                      </a:r>
                    </a:p>
                  </a:txBody>
                  <a:tcPr marL="5143" marR="5143" marT="5143" marB="0" anchor="b">
                    <a:lnL>
                      <a:noFill/>
                    </a:lnL>
                    <a:lnR>
                      <a:noFill/>
                    </a:lnR>
                    <a:lnT>
                      <a:noFill/>
                    </a:lnT>
                    <a:lnB>
                      <a:noFill/>
                    </a:lnB>
                  </a:tcPr>
                </a:tc>
                <a:extLst>
                  <a:ext uri="{0D108BD9-81ED-4DB2-BD59-A6C34878D82A}">
                    <a16:rowId xmlns:a16="http://schemas.microsoft.com/office/drawing/2014/main" val="10016"/>
                  </a:ext>
                </a:extLst>
              </a:tr>
              <a:tr h="225417">
                <a:tc>
                  <a:txBody>
                    <a:bodyPr/>
                    <a:lstStyle/>
                    <a:p>
                      <a:pPr algn="l" fontAlgn="b"/>
                      <a:r>
                        <a:rPr lang="fr-FR" sz="1400" b="0" i="0" u="none" strike="noStrike">
                          <a:solidFill>
                            <a:srgbClr val="000000"/>
                          </a:solidFill>
                          <a:effectLst/>
                          <a:latin typeface="Calibri"/>
                        </a:rPr>
                        <a:t>ERMONT</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F, BUISSON</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Métiers de la mode</a:t>
                      </a:r>
                    </a:p>
                  </a:txBody>
                  <a:tcPr marL="5143" marR="5143" marT="5143" marB="0" anchor="b">
                    <a:lnL>
                      <a:noFill/>
                    </a:lnL>
                    <a:lnR>
                      <a:noFill/>
                    </a:lnR>
                    <a:lnT>
                      <a:noFill/>
                    </a:lnT>
                    <a:lnB>
                      <a:noFill/>
                    </a:lnB>
                  </a:tcPr>
                </a:tc>
                <a:extLst>
                  <a:ext uri="{0D108BD9-81ED-4DB2-BD59-A6C34878D82A}">
                    <a16:rowId xmlns:a16="http://schemas.microsoft.com/office/drawing/2014/main" val="10017"/>
                  </a:ext>
                </a:extLst>
              </a:tr>
              <a:tr h="225417">
                <a:tc>
                  <a:txBody>
                    <a:bodyPr/>
                    <a:lstStyle/>
                    <a:p>
                      <a:pPr algn="l" fontAlgn="b"/>
                      <a:r>
                        <a:rPr lang="fr-FR" sz="1400" b="0" i="0" u="none" strike="noStrike">
                          <a:solidFill>
                            <a:srgbClr val="000000"/>
                          </a:solidFill>
                          <a:effectLst/>
                          <a:latin typeface="Calibri"/>
                        </a:rPr>
                        <a:t>CHARS</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Lycée du Vexin</a:t>
                      </a: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Métiers de la sécurité et de la prévention</a:t>
                      </a:r>
                    </a:p>
                  </a:txBody>
                  <a:tcPr marL="5143" marR="5143" marT="5143" marB="0" anchor="b">
                    <a:lnL>
                      <a:noFill/>
                    </a:lnL>
                    <a:lnR>
                      <a:noFill/>
                    </a:lnR>
                    <a:lnT>
                      <a:noFill/>
                    </a:lnT>
                    <a:lnB>
                      <a:noFill/>
                    </a:lnB>
                  </a:tcPr>
                </a:tc>
                <a:extLst>
                  <a:ext uri="{0D108BD9-81ED-4DB2-BD59-A6C34878D82A}">
                    <a16:rowId xmlns:a16="http://schemas.microsoft.com/office/drawing/2014/main" val="10018"/>
                  </a:ext>
                </a:extLst>
              </a:tr>
              <a:tr h="225417">
                <a:tc>
                  <a:txBody>
                    <a:bodyPr/>
                    <a:lstStyle/>
                    <a:p>
                      <a:pPr algn="l" fontAlgn="b"/>
                      <a:r>
                        <a:rPr lang="fr-FR" sz="1400" b="0" i="0" u="none" strike="noStrike">
                          <a:solidFill>
                            <a:srgbClr val="000000"/>
                          </a:solidFill>
                          <a:effectLst/>
                          <a:latin typeface="Calibri"/>
                        </a:rPr>
                        <a:t>ERMONT</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a:solidFill>
                            <a:srgbClr val="000000"/>
                          </a:solidFill>
                          <a:effectLst/>
                          <a:latin typeface="Calibri"/>
                        </a:rPr>
                        <a:t>F, BUISSON</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dirty="0">
                          <a:solidFill>
                            <a:srgbClr val="000000"/>
                          </a:solidFill>
                          <a:effectLst/>
                          <a:latin typeface="Calibri"/>
                        </a:rPr>
                        <a:t>Métiers de l'accueil</a:t>
                      </a:r>
                    </a:p>
                  </a:txBody>
                  <a:tcPr marL="5143" marR="5143" marT="5143"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19"/>
                  </a:ext>
                </a:extLst>
              </a:tr>
              <a:tr h="225417">
                <a:tc>
                  <a:txBody>
                    <a:bodyPr/>
                    <a:lstStyle/>
                    <a:p>
                      <a:pPr algn="l" fontAlgn="b"/>
                      <a:r>
                        <a:rPr lang="fr-FR" sz="1400" b="0" i="0" u="none" strike="noStrike">
                          <a:solidFill>
                            <a:srgbClr val="000000"/>
                          </a:solidFill>
                          <a:effectLst/>
                          <a:latin typeface="Calibri"/>
                        </a:rPr>
                        <a:t>BEZONS</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a:solidFill>
                            <a:srgbClr val="000000"/>
                          </a:solidFill>
                          <a:effectLst/>
                          <a:latin typeface="Calibri"/>
                        </a:rPr>
                        <a:t>Lycée</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dirty="0">
                          <a:solidFill>
                            <a:srgbClr val="000000"/>
                          </a:solidFill>
                          <a:effectLst/>
                          <a:latin typeface="Calibri"/>
                        </a:rPr>
                        <a:t>Métiers de l'accueil</a:t>
                      </a:r>
                    </a:p>
                  </a:txBody>
                  <a:tcPr marL="5143" marR="5143" marT="5143"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20"/>
                  </a:ext>
                </a:extLst>
              </a:tr>
              <a:tr h="225417">
                <a:tc>
                  <a:txBody>
                    <a:bodyPr/>
                    <a:lstStyle/>
                    <a:p>
                      <a:pPr algn="l" fontAlgn="b"/>
                      <a:r>
                        <a:rPr lang="fr-FR" sz="1400" b="0" i="0" u="none" strike="noStrike" dirty="0" smtClean="0">
                          <a:solidFill>
                            <a:srgbClr val="000000"/>
                          </a:solidFill>
                          <a:effectLst/>
                          <a:latin typeface="Calibri"/>
                        </a:rPr>
                        <a:t>ARGENTEUIL</a:t>
                      </a:r>
                      <a:endParaRPr lang="fr-FR" sz="1400" b="0" i="0" u="none" strike="noStrike" dirty="0">
                        <a:solidFill>
                          <a:srgbClr val="000000"/>
                        </a:solidFill>
                        <a:effectLst/>
                        <a:latin typeface="Calibri"/>
                      </a:endParaRPr>
                    </a:p>
                  </a:txBody>
                  <a:tcPr marL="5143" marR="5143" marT="5143" marB="0" anchor="b">
                    <a:lnL>
                      <a:noFill/>
                    </a:lnL>
                    <a:lnR>
                      <a:noFill/>
                    </a:lnR>
                    <a:lnT>
                      <a:noFill/>
                    </a:lnT>
                    <a:lnB>
                      <a:noFill/>
                    </a:lnB>
                  </a:tcPr>
                </a:tc>
                <a:tc>
                  <a:txBody>
                    <a:bodyPr/>
                    <a:lstStyle/>
                    <a:p>
                      <a:pPr algn="l" fontAlgn="b"/>
                      <a:r>
                        <a:rPr lang="fr-FR" sz="1400" b="0" i="0" u="none" strike="noStrike" dirty="0" smtClean="0">
                          <a:solidFill>
                            <a:srgbClr val="000000"/>
                          </a:solidFill>
                          <a:effectLst/>
                          <a:latin typeface="Calibri"/>
                        </a:rPr>
                        <a:t>GARAC (Privé)</a:t>
                      </a:r>
                      <a:endParaRPr lang="fr-FR" sz="1400" b="0" i="0" u="none" strike="noStrike" dirty="0">
                        <a:solidFill>
                          <a:srgbClr val="000000"/>
                        </a:solidFill>
                        <a:effectLst/>
                        <a:latin typeface="Calibri"/>
                      </a:endParaRP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Métiers de l'automobile</a:t>
                      </a:r>
                    </a:p>
                  </a:txBody>
                  <a:tcPr marL="5143" marR="5143" marT="5143" marB="0" anchor="b">
                    <a:lnL>
                      <a:noFill/>
                    </a:lnL>
                    <a:lnR>
                      <a:noFill/>
                    </a:lnR>
                    <a:lnT>
                      <a:noFill/>
                    </a:lnT>
                    <a:lnB>
                      <a:noFill/>
                    </a:lnB>
                  </a:tcPr>
                </a:tc>
                <a:extLst>
                  <a:ext uri="{0D108BD9-81ED-4DB2-BD59-A6C34878D82A}">
                    <a16:rowId xmlns:a16="http://schemas.microsoft.com/office/drawing/2014/main" val="10021"/>
                  </a:ext>
                </a:extLst>
              </a:tr>
              <a:tr h="225417">
                <a:tc>
                  <a:txBody>
                    <a:bodyPr/>
                    <a:lstStyle/>
                    <a:p>
                      <a:pPr algn="l" fontAlgn="b"/>
                      <a:endParaRPr lang="fr-FR" sz="600" b="0" i="0" u="none" strike="noStrike" dirty="0">
                        <a:solidFill>
                          <a:srgbClr val="000000"/>
                        </a:solidFill>
                        <a:effectLst/>
                        <a:latin typeface="Calibri"/>
                      </a:endParaRPr>
                    </a:p>
                  </a:txBody>
                  <a:tcPr marL="5143" marR="5143" marT="5143" marB="0" anchor="b">
                    <a:lnL>
                      <a:noFill/>
                    </a:lnL>
                    <a:lnR>
                      <a:noFill/>
                    </a:lnR>
                    <a:lnT>
                      <a:noFill/>
                    </a:lnT>
                    <a:lnB>
                      <a:noFill/>
                    </a:lnB>
                  </a:tcPr>
                </a:tc>
                <a:tc>
                  <a:txBody>
                    <a:bodyPr/>
                    <a:lstStyle/>
                    <a:p>
                      <a:pPr algn="l" fontAlgn="b"/>
                      <a:endParaRPr lang="fr-FR" sz="600" b="0" i="0" u="none" strike="noStrike" dirty="0">
                        <a:solidFill>
                          <a:srgbClr val="000000"/>
                        </a:solidFill>
                        <a:effectLst/>
                        <a:latin typeface="Calibri"/>
                      </a:endParaRPr>
                    </a:p>
                  </a:txBody>
                  <a:tcPr marL="5143" marR="5143" marT="5143" marB="0" anchor="b">
                    <a:lnL>
                      <a:noFill/>
                    </a:lnL>
                    <a:lnR>
                      <a:noFill/>
                    </a:lnR>
                    <a:lnT>
                      <a:noFill/>
                    </a:lnT>
                    <a:lnB>
                      <a:noFill/>
                    </a:lnB>
                  </a:tcPr>
                </a:tc>
                <a:tc>
                  <a:txBody>
                    <a:bodyPr/>
                    <a:lstStyle/>
                    <a:p>
                      <a:pPr algn="l" fontAlgn="b"/>
                      <a:endParaRPr lang="fr-FR" sz="600" b="0" i="0" u="none" strike="noStrike" dirty="0">
                        <a:solidFill>
                          <a:srgbClr val="000000"/>
                        </a:solidFill>
                        <a:effectLst/>
                        <a:latin typeface="Calibri"/>
                      </a:endParaRPr>
                    </a:p>
                  </a:txBody>
                  <a:tcPr marL="5143" marR="5143" marT="5143" marB="0" anchor="b">
                    <a:lnL>
                      <a:noFill/>
                    </a:lnL>
                    <a:lnR>
                      <a:noFill/>
                    </a:lnR>
                    <a:lnT>
                      <a:noFill/>
                    </a:lnT>
                    <a:lnB>
                      <a:noFill/>
                    </a:lnB>
                  </a:tcPr>
                </a:tc>
                <a:extLst>
                  <a:ext uri="{0D108BD9-81ED-4DB2-BD59-A6C34878D82A}">
                    <a16:rowId xmlns:a16="http://schemas.microsoft.com/office/drawing/2014/main" val="10022"/>
                  </a:ext>
                </a:extLst>
              </a:tr>
            </a:tbl>
          </a:graphicData>
        </a:graphic>
      </p:graphicFrame>
      <p:sp>
        <p:nvSpPr>
          <p:cNvPr id="4" name="Titre 3"/>
          <p:cNvSpPr>
            <a:spLocks noGrp="1"/>
          </p:cNvSpPr>
          <p:nvPr>
            <p:ph type="title"/>
          </p:nvPr>
        </p:nvSpPr>
        <p:spPr>
          <a:xfrm>
            <a:off x="457200" y="274638"/>
            <a:ext cx="8229600" cy="850106"/>
          </a:xfrm>
        </p:spPr>
        <p:style>
          <a:lnRef idx="0">
            <a:schemeClr val="accent1"/>
          </a:lnRef>
          <a:fillRef idx="3">
            <a:schemeClr val="accent1"/>
          </a:fillRef>
          <a:effectRef idx="3">
            <a:schemeClr val="accent1"/>
          </a:effectRef>
          <a:fontRef idx="minor">
            <a:schemeClr val="lt1"/>
          </a:fontRef>
        </p:style>
        <p:txBody>
          <a:bodyPr>
            <a:normAutofit/>
          </a:bodyPr>
          <a:lstStyle/>
          <a:p>
            <a:r>
              <a:rPr lang="fr-FR" sz="3200" dirty="0" smtClean="0"/>
              <a:t>Bacs professionnels dans les lycées environnants</a:t>
            </a:r>
            <a:endParaRPr lang="fr-FR" sz="3200" dirty="0"/>
          </a:p>
        </p:txBody>
      </p:sp>
      <p:sp>
        <p:nvSpPr>
          <p:cNvPr id="2" name="Espace réservé du numéro de diapositive 1"/>
          <p:cNvSpPr>
            <a:spLocks noGrp="1"/>
          </p:cNvSpPr>
          <p:nvPr>
            <p:ph type="sldNum" sz="quarter" idx="12"/>
          </p:nvPr>
        </p:nvSpPr>
        <p:spPr/>
        <p:txBody>
          <a:bodyPr/>
          <a:lstStyle/>
          <a:p>
            <a:fld id="{B552CA06-789F-43F1-AC1A-71309998D267}" type="slidenum">
              <a:rPr lang="fr-FR" smtClean="0"/>
              <a:t>33</a:t>
            </a:fld>
            <a:endParaRPr lang="fr-FR"/>
          </a:p>
        </p:txBody>
      </p:sp>
    </p:spTree>
    <p:extLst>
      <p:ext uri="{BB962C8B-B14F-4D97-AF65-F5344CB8AC3E}">
        <p14:creationId xmlns:p14="http://schemas.microsoft.com/office/powerpoint/2010/main" val="14059858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nvPr>
        </p:nvGraphicFramePr>
        <p:xfrm>
          <a:off x="539552" y="836712"/>
          <a:ext cx="8064895" cy="4807066"/>
        </p:xfrm>
        <a:graphic>
          <a:graphicData uri="http://schemas.openxmlformats.org/drawingml/2006/table">
            <a:tbl>
              <a:tblPr/>
              <a:tblGrid>
                <a:gridCol w="1878569">
                  <a:extLst>
                    <a:ext uri="{9D8B030D-6E8A-4147-A177-3AD203B41FA5}">
                      <a16:colId xmlns:a16="http://schemas.microsoft.com/office/drawing/2014/main" val="20000"/>
                    </a:ext>
                  </a:extLst>
                </a:gridCol>
                <a:gridCol w="1732820">
                  <a:extLst>
                    <a:ext uri="{9D8B030D-6E8A-4147-A177-3AD203B41FA5}">
                      <a16:colId xmlns:a16="http://schemas.microsoft.com/office/drawing/2014/main" val="20001"/>
                    </a:ext>
                  </a:extLst>
                </a:gridCol>
                <a:gridCol w="4453506">
                  <a:extLst>
                    <a:ext uri="{9D8B030D-6E8A-4147-A177-3AD203B41FA5}">
                      <a16:colId xmlns:a16="http://schemas.microsoft.com/office/drawing/2014/main" val="20002"/>
                    </a:ext>
                  </a:extLst>
                </a:gridCol>
              </a:tblGrid>
              <a:tr h="117832">
                <a:tc>
                  <a:txBody>
                    <a:bodyPr/>
                    <a:lstStyle/>
                    <a:p>
                      <a:pPr algn="l" fontAlgn="b"/>
                      <a:endParaRPr lang="fr-FR" sz="1400" b="0" i="0" u="none" strike="noStrike" dirty="0">
                        <a:solidFill>
                          <a:srgbClr val="000000"/>
                        </a:solidFill>
                        <a:effectLst/>
                        <a:latin typeface="Calibri"/>
                      </a:endParaRP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endParaRPr lang="fr-FR" sz="1400" b="0" i="0" u="none" strike="noStrike" dirty="0">
                        <a:solidFill>
                          <a:srgbClr val="000000"/>
                        </a:solidFill>
                        <a:effectLst/>
                        <a:latin typeface="Calibri"/>
                      </a:endParaRP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dirty="0">
                          <a:solidFill>
                            <a:srgbClr val="000000"/>
                          </a:solidFill>
                          <a:effectLst/>
                          <a:latin typeface="Calibri"/>
                        </a:rPr>
                        <a:t>Métiers de l'électricité et ses environnements connectés</a:t>
                      </a:r>
                    </a:p>
                  </a:txBody>
                  <a:tcPr marL="5143" marR="5143" marT="5143"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00"/>
                  </a:ext>
                </a:extLst>
              </a:tr>
              <a:tr h="117832">
                <a:tc>
                  <a:txBody>
                    <a:bodyPr/>
                    <a:lstStyle/>
                    <a:p>
                      <a:pPr algn="l" fontAlgn="b"/>
                      <a:r>
                        <a:rPr lang="fr-FR" sz="1400" b="0" i="0" u="none" strike="noStrike">
                          <a:solidFill>
                            <a:srgbClr val="000000"/>
                          </a:solidFill>
                          <a:effectLst/>
                          <a:latin typeface="Calibri"/>
                        </a:rPr>
                        <a:t>ENGHIEN</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a:solidFill>
                            <a:srgbClr val="000000"/>
                          </a:solidFill>
                          <a:effectLst/>
                          <a:latin typeface="Calibri"/>
                        </a:rPr>
                        <a:t>G, MONOD</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dirty="0">
                          <a:solidFill>
                            <a:srgbClr val="000000"/>
                          </a:solidFill>
                          <a:effectLst/>
                          <a:latin typeface="Calibri"/>
                        </a:rPr>
                        <a:t>Métiers de l'électricité et ses environnements connectés</a:t>
                      </a:r>
                    </a:p>
                  </a:txBody>
                  <a:tcPr marL="5143" marR="5143" marT="5143"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01"/>
                  </a:ext>
                </a:extLst>
              </a:tr>
              <a:tr h="117832">
                <a:tc>
                  <a:txBody>
                    <a:bodyPr/>
                    <a:lstStyle/>
                    <a:p>
                      <a:pPr algn="l" fontAlgn="b"/>
                      <a:r>
                        <a:rPr lang="fr-FR" sz="1400" b="0" i="0" u="none" strike="noStrike">
                          <a:solidFill>
                            <a:srgbClr val="000000"/>
                          </a:solidFill>
                          <a:effectLst/>
                          <a:latin typeface="Calibri"/>
                        </a:rPr>
                        <a:t>ARGENTEUIL</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a:solidFill>
                            <a:srgbClr val="000000"/>
                          </a:solidFill>
                          <a:effectLst/>
                          <a:latin typeface="Calibri"/>
                        </a:rPr>
                        <a:t>JEAN JAURES</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dirty="0">
                          <a:solidFill>
                            <a:srgbClr val="000000"/>
                          </a:solidFill>
                          <a:effectLst/>
                          <a:latin typeface="Calibri"/>
                        </a:rPr>
                        <a:t>Métiers de l'électricité et ses environnements connectés</a:t>
                      </a:r>
                    </a:p>
                  </a:txBody>
                  <a:tcPr marL="5143" marR="5143" marT="5143"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02"/>
                  </a:ext>
                </a:extLst>
              </a:tr>
              <a:tr h="117832">
                <a:tc>
                  <a:txBody>
                    <a:bodyPr/>
                    <a:lstStyle/>
                    <a:p>
                      <a:pPr algn="l" fontAlgn="b"/>
                      <a:r>
                        <a:rPr lang="fr-FR" sz="1400" b="0" i="0" u="none" strike="noStrike">
                          <a:solidFill>
                            <a:srgbClr val="000000"/>
                          </a:solidFill>
                          <a:effectLst/>
                          <a:latin typeface="Calibri"/>
                        </a:rPr>
                        <a:t>CORMEILLES</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LE CORBUSIER</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Métiers du bâtiment</a:t>
                      </a:r>
                    </a:p>
                  </a:txBody>
                  <a:tcPr marL="5143" marR="5143" marT="5143" marB="0" anchor="b">
                    <a:lnL>
                      <a:noFill/>
                    </a:lnL>
                    <a:lnR>
                      <a:noFill/>
                    </a:lnR>
                    <a:lnT>
                      <a:noFill/>
                    </a:lnT>
                    <a:lnB>
                      <a:noFill/>
                    </a:lnB>
                  </a:tcPr>
                </a:tc>
                <a:extLst>
                  <a:ext uri="{0D108BD9-81ED-4DB2-BD59-A6C34878D82A}">
                    <a16:rowId xmlns:a16="http://schemas.microsoft.com/office/drawing/2014/main" val="10003"/>
                  </a:ext>
                </a:extLst>
              </a:tr>
              <a:tr h="117832">
                <a:tc>
                  <a:txBody>
                    <a:bodyPr/>
                    <a:lstStyle/>
                    <a:p>
                      <a:pPr algn="l" fontAlgn="b"/>
                      <a:r>
                        <a:rPr lang="fr-FR" sz="1400" b="0" i="0" u="none" strike="noStrike">
                          <a:solidFill>
                            <a:srgbClr val="000000"/>
                          </a:solidFill>
                          <a:effectLst/>
                          <a:latin typeface="Calibri"/>
                        </a:rPr>
                        <a:t>ERMONT</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F, BUISSON</a:t>
                      </a: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Métiers du commerce et de la vente Option A</a:t>
                      </a:r>
                    </a:p>
                  </a:txBody>
                  <a:tcPr marL="5143" marR="5143" marT="5143" marB="0" anchor="b">
                    <a:lnL>
                      <a:noFill/>
                    </a:lnL>
                    <a:lnR>
                      <a:noFill/>
                    </a:lnR>
                    <a:lnT>
                      <a:noFill/>
                    </a:lnT>
                    <a:lnB>
                      <a:noFill/>
                    </a:lnB>
                  </a:tcPr>
                </a:tc>
                <a:extLst>
                  <a:ext uri="{0D108BD9-81ED-4DB2-BD59-A6C34878D82A}">
                    <a16:rowId xmlns:a16="http://schemas.microsoft.com/office/drawing/2014/main" val="10004"/>
                  </a:ext>
                </a:extLst>
              </a:tr>
              <a:tr h="117832">
                <a:tc>
                  <a:txBody>
                    <a:bodyPr/>
                    <a:lstStyle/>
                    <a:p>
                      <a:pPr algn="l" fontAlgn="b"/>
                      <a:r>
                        <a:rPr lang="fr-FR" sz="1400" b="0" i="0" u="none" strike="noStrike">
                          <a:solidFill>
                            <a:srgbClr val="000000"/>
                          </a:solidFill>
                          <a:effectLst/>
                          <a:latin typeface="Calibri"/>
                        </a:rPr>
                        <a:t>EAUBONNE</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a:solidFill>
                            <a:srgbClr val="000000"/>
                          </a:solidFill>
                          <a:effectLst/>
                          <a:latin typeface="Calibri"/>
                        </a:rPr>
                        <a:t>LOUIS ARMAND</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dirty="0">
                          <a:solidFill>
                            <a:srgbClr val="000000"/>
                          </a:solidFill>
                          <a:effectLst/>
                          <a:latin typeface="Calibri"/>
                        </a:rPr>
                        <a:t>Métiers du commerce et de la vente options A et B</a:t>
                      </a:r>
                    </a:p>
                  </a:txBody>
                  <a:tcPr marL="5143" marR="5143" marT="5143"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05"/>
                  </a:ext>
                </a:extLst>
              </a:tr>
              <a:tr h="117832">
                <a:tc>
                  <a:txBody>
                    <a:bodyPr/>
                    <a:lstStyle/>
                    <a:p>
                      <a:pPr algn="l" fontAlgn="b"/>
                      <a:r>
                        <a:rPr lang="fr-FR" sz="1400" b="0" i="0" u="none" strike="noStrike" dirty="0">
                          <a:solidFill>
                            <a:srgbClr val="000000"/>
                          </a:solidFill>
                          <a:effectLst/>
                          <a:latin typeface="Calibri"/>
                        </a:rPr>
                        <a:t>BEZONS</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a:solidFill>
                            <a:srgbClr val="000000"/>
                          </a:solidFill>
                          <a:effectLst/>
                          <a:latin typeface="Calibri"/>
                        </a:rPr>
                        <a:t>Lycée</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dirty="0">
                          <a:solidFill>
                            <a:srgbClr val="000000"/>
                          </a:solidFill>
                          <a:effectLst/>
                          <a:latin typeface="Calibri"/>
                        </a:rPr>
                        <a:t>Métiers du commerce et de la vente options A et B</a:t>
                      </a:r>
                    </a:p>
                  </a:txBody>
                  <a:tcPr marL="5143" marR="5143" marT="5143"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06"/>
                  </a:ext>
                </a:extLst>
              </a:tr>
              <a:tr h="117832">
                <a:tc>
                  <a:txBody>
                    <a:bodyPr/>
                    <a:lstStyle/>
                    <a:p>
                      <a:pPr algn="l" fontAlgn="b"/>
                      <a:endParaRPr lang="fr-FR" sz="1400" b="0" i="0" u="none" strike="noStrike">
                        <a:solidFill>
                          <a:srgbClr val="000000"/>
                        </a:solidFill>
                        <a:effectLst/>
                        <a:latin typeface="Calibri"/>
                      </a:endParaRP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COGNACQ  </a:t>
                      </a:r>
                      <a:r>
                        <a:rPr lang="fr-FR" sz="1400" b="0" i="0" u="none" strike="noStrike" dirty="0" smtClean="0">
                          <a:solidFill>
                            <a:srgbClr val="000000"/>
                          </a:solidFill>
                          <a:effectLst/>
                          <a:latin typeface="Calibri"/>
                        </a:rPr>
                        <a:t>JAY (Privé)</a:t>
                      </a:r>
                      <a:endParaRPr lang="fr-FR" sz="1400" b="0" i="0" u="none" strike="noStrike" dirty="0">
                        <a:solidFill>
                          <a:srgbClr val="000000"/>
                        </a:solidFill>
                        <a:effectLst/>
                        <a:latin typeface="Calibri"/>
                      </a:endParaRP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Métiers du tertiaire</a:t>
                      </a:r>
                    </a:p>
                  </a:txBody>
                  <a:tcPr marL="5143" marR="5143" marT="5143" marB="0" anchor="b">
                    <a:lnL>
                      <a:noFill/>
                    </a:lnL>
                    <a:lnR>
                      <a:noFill/>
                    </a:lnR>
                    <a:lnT>
                      <a:noFill/>
                    </a:lnT>
                    <a:lnB>
                      <a:noFill/>
                    </a:lnB>
                  </a:tcPr>
                </a:tc>
                <a:extLst>
                  <a:ext uri="{0D108BD9-81ED-4DB2-BD59-A6C34878D82A}">
                    <a16:rowId xmlns:a16="http://schemas.microsoft.com/office/drawing/2014/main" val="10007"/>
                  </a:ext>
                </a:extLst>
              </a:tr>
              <a:tr h="117832">
                <a:tc>
                  <a:txBody>
                    <a:bodyPr/>
                    <a:lstStyle/>
                    <a:p>
                      <a:pPr algn="l" fontAlgn="b"/>
                      <a:r>
                        <a:rPr lang="fr-FR" sz="1400" b="0" i="0" u="none" strike="noStrike">
                          <a:solidFill>
                            <a:srgbClr val="000000"/>
                          </a:solidFill>
                          <a:effectLst/>
                          <a:latin typeface="Calibri"/>
                        </a:rPr>
                        <a:t>ARGENTEUIL</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JEAN JAURES</a:t>
                      </a: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Microtechniques</a:t>
                      </a:r>
                    </a:p>
                  </a:txBody>
                  <a:tcPr marL="5143" marR="5143" marT="5143" marB="0" anchor="b">
                    <a:lnL>
                      <a:noFill/>
                    </a:lnL>
                    <a:lnR>
                      <a:noFill/>
                    </a:lnR>
                    <a:lnT>
                      <a:noFill/>
                    </a:lnT>
                    <a:lnB>
                      <a:noFill/>
                    </a:lnB>
                  </a:tcPr>
                </a:tc>
                <a:extLst>
                  <a:ext uri="{0D108BD9-81ED-4DB2-BD59-A6C34878D82A}">
                    <a16:rowId xmlns:a16="http://schemas.microsoft.com/office/drawing/2014/main" val="10008"/>
                  </a:ext>
                </a:extLst>
              </a:tr>
              <a:tr h="117832">
                <a:tc>
                  <a:txBody>
                    <a:bodyPr/>
                    <a:lstStyle/>
                    <a:p>
                      <a:pPr algn="l" fontAlgn="b"/>
                      <a:r>
                        <a:rPr lang="fr-FR" sz="1400" b="0" i="0" u="none" strike="noStrike">
                          <a:solidFill>
                            <a:srgbClr val="000000"/>
                          </a:solidFill>
                          <a:effectLst/>
                          <a:latin typeface="Calibri"/>
                        </a:rPr>
                        <a:t>ERMONT</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F, BUISSON</a:t>
                      </a: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Ouvrages du bâtiment: métallerie</a:t>
                      </a:r>
                    </a:p>
                  </a:txBody>
                  <a:tcPr marL="5143" marR="5143" marT="5143" marB="0" anchor="b">
                    <a:lnL>
                      <a:noFill/>
                    </a:lnL>
                    <a:lnR>
                      <a:noFill/>
                    </a:lnR>
                    <a:lnT>
                      <a:noFill/>
                    </a:lnT>
                    <a:lnB>
                      <a:noFill/>
                    </a:lnB>
                  </a:tcPr>
                </a:tc>
                <a:extLst>
                  <a:ext uri="{0D108BD9-81ED-4DB2-BD59-A6C34878D82A}">
                    <a16:rowId xmlns:a16="http://schemas.microsoft.com/office/drawing/2014/main" val="10009"/>
                  </a:ext>
                </a:extLst>
              </a:tr>
              <a:tr h="117832">
                <a:tc>
                  <a:txBody>
                    <a:bodyPr/>
                    <a:lstStyle/>
                    <a:p>
                      <a:pPr algn="l" fontAlgn="b"/>
                      <a:r>
                        <a:rPr lang="fr-FR" sz="1400" b="0" i="0" u="none" strike="noStrike">
                          <a:solidFill>
                            <a:srgbClr val="000000"/>
                          </a:solidFill>
                          <a:effectLst/>
                          <a:latin typeface="Calibri"/>
                        </a:rPr>
                        <a:t>SAINT OUEN L'AUMONE</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CHÂTEAU D'EPLUCHES</a:t>
                      </a: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Réparation des </a:t>
                      </a:r>
                      <a:r>
                        <a:rPr lang="fr-FR" sz="1400" b="0" i="0" u="none" strike="noStrike" dirty="0" smtClean="0">
                          <a:solidFill>
                            <a:srgbClr val="000000"/>
                          </a:solidFill>
                          <a:effectLst/>
                          <a:latin typeface="Calibri"/>
                        </a:rPr>
                        <a:t>carrosseries</a:t>
                      </a:r>
                      <a:endParaRPr lang="fr-FR" sz="1400" b="0" i="0" u="none" strike="noStrike" dirty="0">
                        <a:solidFill>
                          <a:srgbClr val="000000"/>
                        </a:solidFill>
                        <a:effectLst/>
                        <a:latin typeface="Calibri"/>
                      </a:endParaRPr>
                    </a:p>
                  </a:txBody>
                  <a:tcPr marL="5143" marR="5143" marT="5143" marB="0" anchor="b">
                    <a:lnL>
                      <a:noFill/>
                    </a:lnL>
                    <a:lnR>
                      <a:noFill/>
                    </a:lnR>
                    <a:lnT>
                      <a:noFill/>
                    </a:lnT>
                    <a:lnB>
                      <a:noFill/>
                    </a:lnB>
                  </a:tcPr>
                </a:tc>
                <a:extLst>
                  <a:ext uri="{0D108BD9-81ED-4DB2-BD59-A6C34878D82A}">
                    <a16:rowId xmlns:a16="http://schemas.microsoft.com/office/drawing/2014/main" val="10010"/>
                  </a:ext>
                </a:extLst>
              </a:tr>
              <a:tr h="117832">
                <a:tc>
                  <a:txBody>
                    <a:bodyPr/>
                    <a:lstStyle/>
                    <a:p>
                      <a:pPr algn="l" fontAlgn="b"/>
                      <a:r>
                        <a:rPr lang="fr-FR" sz="1400" b="0" i="0" u="none" strike="noStrike">
                          <a:solidFill>
                            <a:srgbClr val="000000"/>
                          </a:solidFill>
                          <a:effectLst/>
                          <a:latin typeface="Calibri"/>
                        </a:rPr>
                        <a:t>SARTROUVILLE</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JULES VERNE</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Sécurité</a:t>
                      </a:r>
                    </a:p>
                  </a:txBody>
                  <a:tcPr marL="5143" marR="5143" marT="5143" marB="0" anchor="b">
                    <a:lnL>
                      <a:noFill/>
                    </a:lnL>
                    <a:lnR>
                      <a:noFill/>
                    </a:lnR>
                    <a:lnT>
                      <a:noFill/>
                    </a:lnT>
                    <a:lnB>
                      <a:noFill/>
                    </a:lnB>
                  </a:tcPr>
                </a:tc>
                <a:extLst>
                  <a:ext uri="{0D108BD9-81ED-4DB2-BD59-A6C34878D82A}">
                    <a16:rowId xmlns:a16="http://schemas.microsoft.com/office/drawing/2014/main" val="10011"/>
                  </a:ext>
                </a:extLst>
              </a:tr>
              <a:tr h="117832">
                <a:tc>
                  <a:txBody>
                    <a:bodyPr/>
                    <a:lstStyle/>
                    <a:p>
                      <a:pPr algn="l" fontAlgn="b"/>
                      <a:r>
                        <a:rPr lang="fr-FR" sz="1400" b="0" i="0" u="none" strike="noStrike">
                          <a:solidFill>
                            <a:srgbClr val="000000"/>
                          </a:solidFill>
                          <a:effectLst/>
                          <a:latin typeface="Calibri"/>
                        </a:rPr>
                        <a:t>ARGENTEUIL</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F et N LEGER</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Services de proximité et vie locale</a:t>
                      </a:r>
                    </a:p>
                  </a:txBody>
                  <a:tcPr marL="5143" marR="5143" marT="5143" marB="0" anchor="b">
                    <a:lnL>
                      <a:noFill/>
                    </a:lnL>
                    <a:lnR>
                      <a:noFill/>
                    </a:lnR>
                    <a:lnT>
                      <a:noFill/>
                    </a:lnT>
                    <a:lnB>
                      <a:noFill/>
                    </a:lnB>
                  </a:tcPr>
                </a:tc>
                <a:extLst>
                  <a:ext uri="{0D108BD9-81ED-4DB2-BD59-A6C34878D82A}">
                    <a16:rowId xmlns:a16="http://schemas.microsoft.com/office/drawing/2014/main" val="10012"/>
                  </a:ext>
                </a:extLst>
              </a:tr>
              <a:tr h="117832">
                <a:tc>
                  <a:txBody>
                    <a:bodyPr/>
                    <a:lstStyle/>
                    <a:p>
                      <a:pPr algn="l" fontAlgn="b"/>
                      <a:r>
                        <a:rPr lang="fr-FR" sz="1400" b="0" i="0" u="none" strike="noStrike">
                          <a:solidFill>
                            <a:srgbClr val="000000"/>
                          </a:solidFill>
                          <a:effectLst/>
                          <a:latin typeface="Calibri"/>
                        </a:rPr>
                        <a:t>ARGENTEUIL</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JEAN JAURES</a:t>
                      </a: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Systèmes numériques option B</a:t>
                      </a:r>
                    </a:p>
                  </a:txBody>
                  <a:tcPr marL="5143" marR="5143" marT="5143" marB="0" anchor="b">
                    <a:lnL>
                      <a:noFill/>
                    </a:lnL>
                    <a:lnR>
                      <a:noFill/>
                    </a:lnR>
                    <a:lnT>
                      <a:noFill/>
                    </a:lnT>
                    <a:lnB>
                      <a:noFill/>
                    </a:lnB>
                  </a:tcPr>
                </a:tc>
                <a:extLst>
                  <a:ext uri="{0D108BD9-81ED-4DB2-BD59-A6C34878D82A}">
                    <a16:rowId xmlns:a16="http://schemas.microsoft.com/office/drawing/2014/main" val="10013"/>
                  </a:ext>
                </a:extLst>
              </a:tr>
              <a:tr h="117832">
                <a:tc>
                  <a:txBody>
                    <a:bodyPr/>
                    <a:lstStyle/>
                    <a:p>
                      <a:pPr algn="l" fontAlgn="b"/>
                      <a:r>
                        <a:rPr lang="fr-FR" sz="1400" b="0" i="0" u="none" strike="noStrike">
                          <a:solidFill>
                            <a:srgbClr val="000000"/>
                          </a:solidFill>
                          <a:effectLst/>
                          <a:latin typeface="Calibri"/>
                        </a:rPr>
                        <a:t>ERMONT</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F, BUISSON</a:t>
                      </a: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Technicien d'études du bâtiment Option A</a:t>
                      </a:r>
                    </a:p>
                  </a:txBody>
                  <a:tcPr marL="5143" marR="5143" marT="5143" marB="0" anchor="b">
                    <a:lnL>
                      <a:noFill/>
                    </a:lnL>
                    <a:lnR>
                      <a:noFill/>
                    </a:lnR>
                    <a:lnT>
                      <a:noFill/>
                    </a:lnT>
                    <a:lnB>
                      <a:noFill/>
                    </a:lnB>
                  </a:tcPr>
                </a:tc>
                <a:extLst>
                  <a:ext uri="{0D108BD9-81ED-4DB2-BD59-A6C34878D82A}">
                    <a16:rowId xmlns:a16="http://schemas.microsoft.com/office/drawing/2014/main" val="10014"/>
                  </a:ext>
                </a:extLst>
              </a:tr>
              <a:tr h="117832">
                <a:tc>
                  <a:txBody>
                    <a:bodyPr/>
                    <a:lstStyle/>
                    <a:p>
                      <a:pPr algn="l" fontAlgn="b"/>
                      <a:r>
                        <a:rPr lang="fr-FR" sz="1400" b="0" i="0" u="none" strike="noStrike">
                          <a:solidFill>
                            <a:srgbClr val="000000"/>
                          </a:solidFill>
                          <a:effectLst/>
                          <a:latin typeface="Calibri"/>
                        </a:rPr>
                        <a:t>ERAGNY</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A, ESCOFFIER</a:t>
                      </a: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Technicien du froid er du conditionnement d'air</a:t>
                      </a:r>
                    </a:p>
                  </a:txBody>
                  <a:tcPr marL="5143" marR="5143" marT="5143" marB="0" anchor="b">
                    <a:lnL>
                      <a:noFill/>
                    </a:lnL>
                    <a:lnR>
                      <a:noFill/>
                    </a:lnR>
                    <a:lnT>
                      <a:noFill/>
                    </a:lnT>
                    <a:lnB>
                      <a:noFill/>
                    </a:lnB>
                  </a:tcPr>
                </a:tc>
                <a:extLst>
                  <a:ext uri="{0D108BD9-81ED-4DB2-BD59-A6C34878D82A}">
                    <a16:rowId xmlns:a16="http://schemas.microsoft.com/office/drawing/2014/main" val="10015"/>
                  </a:ext>
                </a:extLst>
              </a:tr>
              <a:tr h="117832">
                <a:tc>
                  <a:txBody>
                    <a:bodyPr/>
                    <a:lstStyle/>
                    <a:p>
                      <a:pPr algn="l" fontAlgn="b"/>
                      <a:r>
                        <a:rPr lang="fr-FR" sz="1400" b="0" i="0" u="none" strike="noStrike">
                          <a:solidFill>
                            <a:srgbClr val="000000"/>
                          </a:solidFill>
                          <a:effectLst/>
                          <a:latin typeface="Calibri"/>
                        </a:rPr>
                        <a:t>ENGHIEN</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a:solidFill>
                            <a:srgbClr val="000000"/>
                          </a:solidFill>
                          <a:effectLst/>
                          <a:latin typeface="Calibri"/>
                        </a:rPr>
                        <a:t>G, MONOD</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dirty="0">
                          <a:solidFill>
                            <a:srgbClr val="000000"/>
                          </a:solidFill>
                          <a:effectLst/>
                          <a:latin typeface="Calibri"/>
                        </a:rPr>
                        <a:t>Technicien d'usinage</a:t>
                      </a:r>
                    </a:p>
                  </a:txBody>
                  <a:tcPr marL="5143" marR="5143" marT="5143"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16"/>
                  </a:ext>
                </a:extLst>
              </a:tr>
              <a:tr h="117832">
                <a:tc>
                  <a:txBody>
                    <a:bodyPr/>
                    <a:lstStyle/>
                    <a:p>
                      <a:pPr algn="l" fontAlgn="b"/>
                      <a:r>
                        <a:rPr lang="fr-FR" sz="1400" b="0" i="0" u="none" strike="noStrike">
                          <a:solidFill>
                            <a:srgbClr val="000000"/>
                          </a:solidFill>
                          <a:effectLst/>
                          <a:latin typeface="Calibri"/>
                        </a:rPr>
                        <a:t>ARGENTEUIL</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a:solidFill>
                            <a:srgbClr val="000000"/>
                          </a:solidFill>
                          <a:effectLst/>
                          <a:latin typeface="Calibri"/>
                        </a:rPr>
                        <a:t>JEAN JAURES</a:t>
                      </a:r>
                    </a:p>
                  </a:txBody>
                  <a:tcPr marL="5143" marR="5143" marT="5143" marB="0" anchor="b">
                    <a:lnL>
                      <a:noFill/>
                    </a:lnL>
                    <a:lnR>
                      <a:noFill/>
                    </a:lnR>
                    <a:lnT>
                      <a:noFill/>
                    </a:lnT>
                    <a:lnB>
                      <a:noFill/>
                    </a:lnB>
                    <a:solidFill>
                      <a:schemeClr val="tx2">
                        <a:lumMod val="40000"/>
                        <a:lumOff val="60000"/>
                      </a:schemeClr>
                    </a:solidFill>
                  </a:tcPr>
                </a:tc>
                <a:tc>
                  <a:txBody>
                    <a:bodyPr/>
                    <a:lstStyle/>
                    <a:p>
                      <a:pPr algn="l" fontAlgn="b"/>
                      <a:r>
                        <a:rPr lang="fr-FR" sz="1400" b="0" i="0" u="none" strike="noStrike" dirty="0">
                          <a:solidFill>
                            <a:srgbClr val="000000"/>
                          </a:solidFill>
                          <a:effectLst/>
                          <a:latin typeface="Calibri"/>
                        </a:rPr>
                        <a:t>Technicien d'usinage</a:t>
                      </a:r>
                    </a:p>
                  </a:txBody>
                  <a:tcPr marL="5143" marR="5143" marT="5143"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017"/>
                  </a:ext>
                </a:extLst>
              </a:tr>
              <a:tr h="117832">
                <a:tc>
                  <a:txBody>
                    <a:bodyPr/>
                    <a:lstStyle/>
                    <a:p>
                      <a:pPr algn="l" fontAlgn="b"/>
                      <a:r>
                        <a:rPr lang="fr-FR" sz="1400" b="0" i="0" u="none" strike="noStrike">
                          <a:solidFill>
                            <a:srgbClr val="000000"/>
                          </a:solidFill>
                          <a:effectLst/>
                          <a:latin typeface="Calibri"/>
                        </a:rPr>
                        <a:t>ARGENTEUIL</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JEAN JAURES</a:t>
                      </a: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Technicien en chaudronnerie industrielle</a:t>
                      </a:r>
                    </a:p>
                  </a:txBody>
                  <a:tcPr marL="5143" marR="5143" marT="5143" marB="0" anchor="b">
                    <a:lnL>
                      <a:noFill/>
                    </a:lnL>
                    <a:lnR>
                      <a:noFill/>
                    </a:lnR>
                    <a:lnT>
                      <a:noFill/>
                    </a:lnT>
                    <a:lnB>
                      <a:noFill/>
                    </a:lnB>
                  </a:tcPr>
                </a:tc>
                <a:extLst>
                  <a:ext uri="{0D108BD9-81ED-4DB2-BD59-A6C34878D82A}">
                    <a16:rowId xmlns:a16="http://schemas.microsoft.com/office/drawing/2014/main" val="10018"/>
                  </a:ext>
                </a:extLst>
              </a:tr>
              <a:tr h="117832">
                <a:tc>
                  <a:txBody>
                    <a:bodyPr/>
                    <a:lstStyle/>
                    <a:p>
                      <a:pPr algn="l" fontAlgn="b"/>
                      <a:endParaRPr lang="fr-FR" sz="1400" b="0" i="0" u="none" strike="noStrike">
                        <a:solidFill>
                          <a:srgbClr val="000000"/>
                        </a:solidFill>
                        <a:effectLst/>
                        <a:latin typeface="Calibri"/>
                      </a:endParaRPr>
                    </a:p>
                  </a:txBody>
                  <a:tcPr marL="5143" marR="5143" marT="5143" marB="0" anchor="b">
                    <a:lnL>
                      <a:noFill/>
                    </a:lnL>
                    <a:lnR>
                      <a:noFill/>
                    </a:lnR>
                    <a:lnT>
                      <a:noFill/>
                    </a:lnT>
                    <a:lnB>
                      <a:noFill/>
                    </a:lnB>
                  </a:tcPr>
                </a:tc>
                <a:tc>
                  <a:txBody>
                    <a:bodyPr/>
                    <a:lstStyle/>
                    <a:p>
                      <a:pPr algn="l" fontAlgn="b"/>
                      <a:endParaRPr lang="fr-FR" sz="1400" b="0" i="0" u="none" strike="noStrike">
                        <a:solidFill>
                          <a:srgbClr val="000000"/>
                        </a:solidFill>
                        <a:effectLst/>
                        <a:latin typeface="Calibri"/>
                      </a:endParaRP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Tertiaire</a:t>
                      </a:r>
                    </a:p>
                  </a:txBody>
                  <a:tcPr marL="5143" marR="5143" marT="5143" marB="0" anchor="b">
                    <a:lnL>
                      <a:noFill/>
                    </a:lnL>
                    <a:lnR>
                      <a:noFill/>
                    </a:lnR>
                    <a:lnT>
                      <a:noFill/>
                    </a:lnT>
                    <a:lnB>
                      <a:noFill/>
                    </a:lnB>
                  </a:tcPr>
                </a:tc>
                <a:extLst>
                  <a:ext uri="{0D108BD9-81ED-4DB2-BD59-A6C34878D82A}">
                    <a16:rowId xmlns:a16="http://schemas.microsoft.com/office/drawing/2014/main" val="10019"/>
                  </a:ext>
                </a:extLst>
              </a:tr>
              <a:tr h="117832">
                <a:tc>
                  <a:txBody>
                    <a:bodyPr/>
                    <a:lstStyle/>
                    <a:p>
                      <a:pPr algn="l" fontAlgn="b"/>
                      <a:r>
                        <a:rPr lang="fr-FR" sz="1400" b="0" i="0" u="none" strike="noStrike">
                          <a:solidFill>
                            <a:srgbClr val="000000"/>
                          </a:solidFill>
                          <a:effectLst/>
                          <a:latin typeface="Calibri"/>
                        </a:rPr>
                        <a:t>SAINT OUEN L'AUMONE</a:t>
                      </a:r>
                    </a:p>
                  </a:txBody>
                  <a:tcPr marL="5143" marR="5143" marT="5143" marB="0" anchor="b">
                    <a:lnL>
                      <a:noFill/>
                    </a:lnL>
                    <a:lnR>
                      <a:noFill/>
                    </a:lnR>
                    <a:lnT>
                      <a:noFill/>
                    </a:lnT>
                    <a:lnB>
                      <a:noFill/>
                    </a:lnB>
                  </a:tcPr>
                </a:tc>
                <a:tc>
                  <a:txBody>
                    <a:bodyPr/>
                    <a:lstStyle/>
                    <a:p>
                      <a:pPr algn="l" fontAlgn="b"/>
                      <a:r>
                        <a:rPr lang="fr-FR" sz="1400" b="0" i="0" u="none" strike="noStrike">
                          <a:solidFill>
                            <a:srgbClr val="000000"/>
                          </a:solidFill>
                          <a:effectLst/>
                          <a:latin typeface="Calibri"/>
                        </a:rPr>
                        <a:t>CHÂTEAU D'EPLUCHES</a:t>
                      </a:r>
                    </a:p>
                  </a:txBody>
                  <a:tcPr marL="5143" marR="5143" marT="5143" marB="0" anchor="b">
                    <a:lnL>
                      <a:noFill/>
                    </a:lnL>
                    <a:lnR>
                      <a:noFill/>
                    </a:lnR>
                    <a:lnT>
                      <a:noFill/>
                    </a:lnT>
                    <a:lnB>
                      <a:noFill/>
                    </a:lnB>
                  </a:tcPr>
                </a:tc>
                <a:tc>
                  <a:txBody>
                    <a:bodyPr/>
                    <a:lstStyle/>
                    <a:p>
                      <a:pPr algn="l" fontAlgn="b"/>
                      <a:r>
                        <a:rPr lang="fr-FR" sz="1400" b="0" i="0" u="none" strike="noStrike" dirty="0">
                          <a:solidFill>
                            <a:srgbClr val="000000"/>
                          </a:solidFill>
                          <a:effectLst/>
                          <a:latin typeface="Calibri"/>
                        </a:rPr>
                        <a:t>Transport</a:t>
                      </a:r>
                    </a:p>
                  </a:txBody>
                  <a:tcPr marL="5143" marR="5143" marT="5143" marB="0" anchor="b">
                    <a:lnL>
                      <a:noFill/>
                    </a:lnL>
                    <a:lnR>
                      <a:noFill/>
                    </a:lnR>
                    <a:lnT>
                      <a:noFill/>
                    </a:lnT>
                    <a:lnB>
                      <a:noFill/>
                    </a:lnB>
                  </a:tcPr>
                </a:tc>
                <a:extLst>
                  <a:ext uri="{0D108BD9-81ED-4DB2-BD59-A6C34878D82A}">
                    <a16:rowId xmlns:a16="http://schemas.microsoft.com/office/drawing/2014/main" val="10020"/>
                  </a:ext>
                </a:extLst>
              </a:tr>
              <a:tr h="117832">
                <a:tc>
                  <a:txBody>
                    <a:bodyPr/>
                    <a:lstStyle/>
                    <a:p>
                      <a:pPr algn="l" fontAlgn="b"/>
                      <a:endParaRPr lang="fr-FR" sz="1400" b="0" i="0" u="none" strike="noStrike" dirty="0">
                        <a:solidFill>
                          <a:srgbClr val="000000"/>
                        </a:solidFill>
                        <a:effectLst/>
                        <a:latin typeface="Calibri"/>
                      </a:endParaRPr>
                    </a:p>
                  </a:txBody>
                  <a:tcPr marL="5143" marR="5143" marT="5143" marB="0" anchor="b">
                    <a:lnL>
                      <a:noFill/>
                    </a:lnL>
                    <a:lnR>
                      <a:noFill/>
                    </a:lnR>
                    <a:lnT>
                      <a:noFill/>
                    </a:lnT>
                    <a:lnB>
                      <a:noFill/>
                    </a:lnB>
                  </a:tcPr>
                </a:tc>
                <a:tc>
                  <a:txBody>
                    <a:bodyPr/>
                    <a:lstStyle/>
                    <a:p>
                      <a:pPr algn="l" fontAlgn="b"/>
                      <a:endParaRPr lang="fr-FR" sz="1400" b="0" i="0" u="none" strike="noStrike">
                        <a:solidFill>
                          <a:srgbClr val="000000"/>
                        </a:solidFill>
                        <a:effectLst/>
                        <a:latin typeface="Calibri"/>
                      </a:endParaRPr>
                    </a:p>
                  </a:txBody>
                  <a:tcPr marL="5143" marR="5143" marT="5143" marB="0" anchor="b">
                    <a:lnL>
                      <a:noFill/>
                    </a:lnL>
                    <a:lnR>
                      <a:noFill/>
                    </a:lnR>
                    <a:lnT>
                      <a:noFill/>
                    </a:lnT>
                    <a:lnB>
                      <a:noFill/>
                    </a:lnB>
                  </a:tcPr>
                </a:tc>
                <a:tc>
                  <a:txBody>
                    <a:bodyPr/>
                    <a:lstStyle/>
                    <a:p>
                      <a:pPr algn="l" fontAlgn="b"/>
                      <a:endParaRPr lang="fr-FR" sz="1400" b="0" i="0" u="none" strike="noStrike" dirty="0">
                        <a:solidFill>
                          <a:srgbClr val="000000"/>
                        </a:solidFill>
                        <a:effectLst/>
                        <a:latin typeface="Calibri"/>
                      </a:endParaRPr>
                    </a:p>
                  </a:txBody>
                  <a:tcPr marL="5143" marR="5143" marT="5143" marB="0" anchor="b">
                    <a:lnL>
                      <a:noFill/>
                    </a:lnL>
                    <a:lnR>
                      <a:noFill/>
                    </a:lnR>
                    <a:lnT>
                      <a:noFill/>
                    </a:lnT>
                    <a:lnB>
                      <a:noFill/>
                    </a:lnB>
                  </a:tcPr>
                </a:tc>
                <a:extLst>
                  <a:ext uri="{0D108BD9-81ED-4DB2-BD59-A6C34878D82A}">
                    <a16:rowId xmlns:a16="http://schemas.microsoft.com/office/drawing/2014/main" val="10021"/>
                  </a:ext>
                </a:extLst>
              </a:tr>
            </a:tbl>
          </a:graphicData>
        </a:graphic>
      </p:graphicFrame>
      <p:sp>
        <p:nvSpPr>
          <p:cNvPr id="2" name="Espace réservé du numéro de diapositive 1"/>
          <p:cNvSpPr>
            <a:spLocks noGrp="1"/>
          </p:cNvSpPr>
          <p:nvPr>
            <p:ph type="sldNum" sz="quarter" idx="12"/>
          </p:nvPr>
        </p:nvSpPr>
        <p:spPr/>
        <p:txBody>
          <a:bodyPr/>
          <a:lstStyle/>
          <a:p>
            <a:fld id="{B552CA06-789F-43F1-AC1A-71309998D267}" type="slidenum">
              <a:rPr lang="fr-FR" smtClean="0"/>
              <a:t>34</a:t>
            </a:fld>
            <a:endParaRPr lang="fr-FR"/>
          </a:p>
        </p:txBody>
      </p:sp>
    </p:spTree>
    <p:extLst>
      <p:ext uri="{BB962C8B-B14F-4D97-AF65-F5344CB8AC3E}">
        <p14:creationId xmlns:p14="http://schemas.microsoft.com/office/powerpoint/2010/main" val="2607579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FR" sz="2800" dirty="0" smtClean="0"/>
              <a:t>Quelques lycées à Cormeilles et aux alentours …</a:t>
            </a:r>
            <a:endParaRPr lang="fr-FR" sz="28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212" y="2012950"/>
            <a:ext cx="2318218" cy="1736425"/>
          </a:xfrm>
          <a:prstGeom prst="rect">
            <a:avLst/>
          </a:prstGeom>
        </p:spPr>
      </p:pic>
      <p:sp>
        <p:nvSpPr>
          <p:cNvPr id="5" name="ZoneTexte 4"/>
          <p:cNvSpPr txBox="1"/>
          <p:nvPr/>
        </p:nvSpPr>
        <p:spPr>
          <a:xfrm>
            <a:off x="661787" y="1317215"/>
            <a:ext cx="1872208"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2400" dirty="0" smtClean="0"/>
              <a:t>Le Corbusier</a:t>
            </a:r>
            <a:endParaRPr lang="fr-FR" sz="2400" dirty="0"/>
          </a:p>
        </p:txBody>
      </p:sp>
      <p:sp>
        <p:nvSpPr>
          <p:cNvPr id="6" name="Rogner un rectangle à un seul coin 3"/>
          <p:cNvSpPr/>
          <p:nvPr/>
        </p:nvSpPr>
        <p:spPr>
          <a:xfrm>
            <a:off x="312352" y="3939120"/>
            <a:ext cx="2571078" cy="334697"/>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Métiers du bâtiment</a:t>
            </a:r>
            <a:endParaRPr lang="fr-FR"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145939"/>
            <a:ext cx="2284061" cy="1715339"/>
          </a:xfrm>
          <a:prstGeom prst="rect">
            <a:avLst/>
          </a:prstGeom>
        </p:spPr>
      </p:pic>
      <p:sp>
        <p:nvSpPr>
          <p:cNvPr id="8" name="ZoneTexte 7"/>
          <p:cNvSpPr txBox="1"/>
          <p:nvPr/>
        </p:nvSpPr>
        <p:spPr>
          <a:xfrm>
            <a:off x="7208697" y="1372041"/>
            <a:ext cx="1296144"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2400" dirty="0" smtClean="0"/>
              <a:t>Escoffier</a:t>
            </a:r>
            <a:endParaRPr lang="fr-FR" sz="2400" dirty="0"/>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3027706"/>
            <a:ext cx="1835696" cy="1139274"/>
          </a:xfrm>
          <a:prstGeom prst="rect">
            <a:avLst/>
          </a:prstGeom>
        </p:spPr>
      </p:pic>
      <p:sp>
        <p:nvSpPr>
          <p:cNvPr id="10" name="ZoneTexte 9"/>
          <p:cNvSpPr txBox="1"/>
          <p:nvPr/>
        </p:nvSpPr>
        <p:spPr>
          <a:xfrm>
            <a:off x="6992204" y="2035225"/>
            <a:ext cx="151216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dirty="0" smtClean="0"/>
              <a:t>Métiers de la restauration</a:t>
            </a:r>
            <a:endParaRPr lang="fr-FR" dirty="0"/>
          </a:p>
        </p:txBody>
      </p:sp>
      <p:sp>
        <p:nvSpPr>
          <p:cNvPr id="11" name="ZoneTexte 10"/>
          <p:cNvSpPr txBox="1"/>
          <p:nvPr/>
        </p:nvSpPr>
        <p:spPr>
          <a:xfrm>
            <a:off x="5868522" y="4564579"/>
            <a:ext cx="2635850"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fr-FR" sz="2400" dirty="0" smtClean="0"/>
              <a:t>Château d’Epluches</a:t>
            </a:r>
            <a:endParaRPr lang="fr-FR" sz="2400" dirty="0"/>
          </a:p>
        </p:txBody>
      </p:sp>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3814" y="4428050"/>
            <a:ext cx="2250314" cy="2086129"/>
          </a:xfrm>
          <a:prstGeom prst="rect">
            <a:avLst/>
          </a:prstGeom>
        </p:spPr>
      </p:pic>
      <p:sp>
        <p:nvSpPr>
          <p:cNvPr id="13" name="ZoneTexte 12"/>
          <p:cNvSpPr txBox="1"/>
          <p:nvPr/>
        </p:nvSpPr>
        <p:spPr>
          <a:xfrm>
            <a:off x="6090273" y="5373216"/>
            <a:ext cx="1242319"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smtClean="0"/>
              <a:t>Métiers du transport</a:t>
            </a:r>
            <a:endParaRPr lang="fr-FR" dirty="0"/>
          </a:p>
        </p:txBody>
      </p:sp>
      <p:sp>
        <p:nvSpPr>
          <p:cNvPr id="3" name="Espace réservé du numéro de diapositive 2"/>
          <p:cNvSpPr>
            <a:spLocks noGrp="1"/>
          </p:cNvSpPr>
          <p:nvPr>
            <p:ph type="sldNum" sz="quarter" idx="12"/>
          </p:nvPr>
        </p:nvSpPr>
        <p:spPr/>
        <p:txBody>
          <a:bodyPr/>
          <a:lstStyle/>
          <a:p>
            <a:fld id="{B552CA06-789F-43F1-AC1A-71309998D267}" type="slidenum">
              <a:rPr lang="fr-FR" smtClean="0"/>
              <a:t>35</a:t>
            </a:fld>
            <a:endParaRPr lang="fr-FR"/>
          </a:p>
        </p:txBody>
      </p:sp>
    </p:spTree>
    <p:extLst>
      <p:ext uri="{BB962C8B-B14F-4D97-AF65-F5344CB8AC3E}">
        <p14:creationId xmlns:p14="http://schemas.microsoft.com/office/powerpoint/2010/main" val="1883460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b="1" dirty="0" smtClean="0"/>
              <a:t>Et pourquoi pas l’apprentissage ?</a:t>
            </a:r>
          </a:p>
        </p:txBody>
      </p:sp>
      <p:sp>
        <p:nvSpPr>
          <p:cNvPr id="3" name="Ellipse 2"/>
          <p:cNvSpPr>
            <a:spLocks noChangeArrowheads="1"/>
          </p:cNvSpPr>
          <p:nvPr/>
        </p:nvSpPr>
        <p:spPr bwMode="auto">
          <a:xfrm>
            <a:off x="962025" y="1524000"/>
            <a:ext cx="1355725" cy="1355725"/>
          </a:xfrm>
          <a:prstGeom prst="ellipse">
            <a:avLst/>
          </a:prstGeom>
          <a:blipFill dpi="0" rotWithShape="1">
            <a:blip r:embed="rId2"/>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4" name="Rectangle avec flèche vers la gauche 3"/>
          <p:cNvSpPr>
            <a:spLocks noChangeArrowheads="1"/>
          </p:cNvSpPr>
          <p:nvPr/>
        </p:nvSpPr>
        <p:spPr bwMode="auto">
          <a:xfrm>
            <a:off x="2441575" y="1524000"/>
            <a:ext cx="5834063" cy="1168400"/>
          </a:xfrm>
          <a:prstGeom prst="leftArrowCallout">
            <a:avLst>
              <a:gd name="adj1" fmla="val 25000"/>
              <a:gd name="adj2" fmla="val 25000"/>
              <a:gd name="adj3" fmla="val 24989"/>
              <a:gd name="adj4" fmla="val 8355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2000" b="1" dirty="0" smtClean="0">
                <a:solidFill>
                  <a:srgbClr val="FFFFFF"/>
                </a:solidFill>
                <a:latin typeface="Calibri" pitchFamily="34" charset="0"/>
              </a:rPr>
              <a:t>On peut préparer en alternance tous les diplômes professionnels, du C.A.P au diplôme d’ingénieur</a:t>
            </a:r>
          </a:p>
        </p:txBody>
      </p:sp>
      <p:sp>
        <p:nvSpPr>
          <p:cNvPr id="5" name="Ellipse 4"/>
          <p:cNvSpPr>
            <a:spLocks noChangeArrowheads="1"/>
          </p:cNvSpPr>
          <p:nvPr/>
        </p:nvSpPr>
        <p:spPr bwMode="auto">
          <a:xfrm>
            <a:off x="962025" y="3008313"/>
            <a:ext cx="1355725" cy="1355725"/>
          </a:xfrm>
          <a:prstGeom prst="ellipse">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6" name="Rectangle avec flèche vers la gauche 5"/>
          <p:cNvSpPr>
            <a:spLocks noChangeArrowheads="1"/>
          </p:cNvSpPr>
          <p:nvPr/>
        </p:nvSpPr>
        <p:spPr bwMode="auto">
          <a:xfrm>
            <a:off x="2441575" y="3008313"/>
            <a:ext cx="5834063" cy="1166812"/>
          </a:xfrm>
          <a:prstGeom prst="leftArrowCallout">
            <a:avLst>
              <a:gd name="adj1" fmla="val 25000"/>
              <a:gd name="adj2" fmla="val 25000"/>
              <a:gd name="adj3" fmla="val 25000"/>
              <a:gd name="adj4" fmla="val 8355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2000" b="1" smtClean="0">
                <a:solidFill>
                  <a:srgbClr val="FFFFFF"/>
                </a:solidFill>
                <a:latin typeface="Calibri" pitchFamily="34" charset="0"/>
              </a:rPr>
              <a:t>Formation alternée entre un Centre de Formation d’apprentis et une entreprise d’accueil</a:t>
            </a:r>
          </a:p>
        </p:txBody>
      </p:sp>
      <p:sp>
        <p:nvSpPr>
          <p:cNvPr id="7" name="Ellipse 6"/>
          <p:cNvSpPr>
            <a:spLocks noChangeArrowheads="1"/>
          </p:cNvSpPr>
          <p:nvPr/>
        </p:nvSpPr>
        <p:spPr bwMode="auto">
          <a:xfrm>
            <a:off x="962025" y="4476750"/>
            <a:ext cx="1355725" cy="1355725"/>
          </a:xfrm>
          <a:prstGeom prst="ellipse">
            <a:avLst/>
          </a:prstGeom>
          <a:blipFill dpi="0" rotWithShape="1">
            <a:blip r:embed="rId4"/>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8" name="Rectangle avec flèche vers la gauche 7"/>
          <p:cNvSpPr>
            <a:spLocks noChangeArrowheads="1"/>
          </p:cNvSpPr>
          <p:nvPr/>
        </p:nvSpPr>
        <p:spPr bwMode="auto">
          <a:xfrm>
            <a:off x="2441575" y="4665663"/>
            <a:ext cx="5834063" cy="1166812"/>
          </a:xfrm>
          <a:prstGeom prst="leftArrowCallout">
            <a:avLst>
              <a:gd name="adj1" fmla="val 25000"/>
              <a:gd name="adj2" fmla="val 25000"/>
              <a:gd name="adj3" fmla="val 25000"/>
              <a:gd name="adj4" fmla="val 8355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2000" b="1" smtClean="0">
                <a:solidFill>
                  <a:srgbClr val="FFFFFF"/>
                </a:solidFill>
                <a:latin typeface="Arial" pitchFamily="34" charset="0"/>
              </a:rPr>
              <a:t>Signature d’un contrat de travail rémunéré (entre 25% et 75% du smic selon l’âge et l’année du contrat)</a:t>
            </a:r>
          </a:p>
        </p:txBody>
      </p:sp>
      <p:sp>
        <p:nvSpPr>
          <p:cNvPr id="9" name="Espace réservé du numéro de diapositive 8"/>
          <p:cNvSpPr>
            <a:spLocks noGrp="1"/>
          </p:cNvSpPr>
          <p:nvPr>
            <p:ph type="sldNum" sz="quarter" idx="12"/>
          </p:nvPr>
        </p:nvSpPr>
        <p:spPr/>
        <p:txBody>
          <a:bodyPr/>
          <a:lstStyle/>
          <a:p>
            <a:fld id="{B552CA06-789F-43F1-AC1A-71309998D267}" type="slidenum">
              <a:rPr lang="fr-FR" smtClean="0"/>
              <a:t>36</a:t>
            </a:fld>
            <a:endParaRPr lang="fr-FR"/>
          </a:p>
        </p:txBody>
      </p:sp>
    </p:spTree>
    <p:extLst>
      <p:ext uri="{BB962C8B-B14F-4D97-AF65-F5344CB8AC3E}">
        <p14:creationId xmlns:p14="http://schemas.microsoft.com/office/powerpoint/2010/main" val="175024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Le CAP</a:t>
            </a:r>
            <a:endParaRPr lang="fr-FR" dirty="0"/>
          </a:p>
        </p:txBody>
      </p:sp>
      <p:sp>
        <p:nvSpPr>
          <p:cNvPr id="6" name="Rectangle avec flèche vers la gauche 5"/>
          <p:cNvSpPr>
            <a:spLocks noChangeArrowheads="1"/>
          </p:cNvSpPr>
          <p:nvPr/>
        </p:nvSpPr>
        <p:spPr bwMode="auto">
          <a:xfrm>
            <a:off x="3397250" y="1524000"/>
            <a:ext cx="4732338" cy="1168400"/>
          </a:xfrm>
          <a:prstGeom prst="leftArrowCallout">
            <a:avLst>
              <a:gd name="adj1" fmla="val 25000"/>
              <a:gd name="adj2" fmla="val 25000"/>
              <a:gd name="adj3" fmla="val 24995"/>
              <a:gd name="adj4" fmla="val 8355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r>
              <a:rPr lang="fr-FR" sz="2000" b="1" dirty="0">
                <a:solidFill>
                  <a:schemeClr val="lt1"/>
                </a:solidFill>
                <a:latin typeface="+mn-lt"/>
                <a:ea typeface="+mn-ea"/>
              </a:rPr>
              <a:t>Enseignements technologiques et professionnels sous formes de T.P, de travaux en atelier </a:t>
            </a:r>
            <a:endParaRPr lang="fr-FR" sz="2000" dirty="0">
              <a:solidFill>
                <a:schemeClr val="lt1"/>
              </a:solidFill>
              <a:latin typeface="+mn-lt"/>
              <a:ea typeface="+mn-ea"/>
            </a:endParaRPr>
          </a:p>
        </p:txBody>
      </p:sp>
      <p:sp>
        <p:nvSpPr>
          <p:cNvPr id="7" name="Rectangle avec flèche vers la gauche 6"/>
          <p:cNvSpPr>
            <a:spLocks noChangeArrowheads="1"/>
          </p:cNvSpPr>
          <p:nvPr/>
        </p:nvSpPr>
        <p:spPr bwMode="auto">
          <a:xfrm>
            <a:off x="3397250" y="3173413"/>
            <a:ext cx="4732338" cy="1166812"/>
          </a:xfrm>
          <a:prstGeom prst="leftArrowCallout">
            <a:avLst>
              <a:gd name="adj1" fmla="val 25000"/>
              <a:gd name="adj2" fmla="val 25000"/>
              <a:gd name="adj3" fmla="val 24992"/>
              <a:gd name="adj4" fmla="val 8355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2000" b="1" dirty="0" smtClean="0">
                <a:solidFill>
                  <a:srgbClr val="FFFFFF"/>
                </a:solidFill>
                <a:latin typeface="Calibri" pitchFamily="34" charset="0"/>
              </a:rPr>
              <a:t>Des enseignements généraux pour moins de la moitié du temps hebdomadaire</a:t>
            </a:r>
          </a:p>
        </p:txBody>
      </p:sp>
      <p:sp>
        <p:nvSpPr>
          <p:cNvPr id="8" name="Rectangle avec flèche vers la gauche 7"/>
          <p:cNvSpPr>
            <a:spLocks noChangeArrowheads="1"/>
          </p:cNvSpPr>
          <p:nvPr/>
        </p:nvSpPr>
        <p:spPr bwMode="auto">
          <a:xfrm>
            <a:off x="3397250" y="4710113"/>
            <a:ext cx="4732338" cy="1166812"/>
          </a:xfrm>
          <a:prstGeom prst="leftArrowCallout">
            <a:avLst>
              <a:gd name="adj1" fmla="val 25000"/>
              <a:gd name="adj2" fmla="val 25000"/>
              <a:gd name="adj3" fmla="val 24992"/>
              <a:gd name="adj4" fmla="val 8355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2000" b="1" smtClean="0">
                <a:solidFill>
                  <a:srgbClr val="FFFFFF"/>
                </a:solidFill>
                <a:latin typeface="Calibri" pitchFamily="34" charset="0"/>
              </a:rPr>
              <a:t>Période de formation en entreprise de 12 à 18 semaines sur deux ans</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009" y="1340768"/>
            <a:ext cx="1364583" cy="1296144"/>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9554" y="3126073"/>
            <a:ext cx="1261492" cy="1261492"/>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6110" y="4796805"/>
            <a:ext cx="1664936" cy="1080120"/>
          </a:xfrm>
          <a:prstGeom prst="rect">
            <a:avLst/>
          </a:prstGeom>
        </p:spPr>
      </p:pic>
      <p:sp>
        <p:nvSpPr>
          <p:cNvPr id="15" name="Ellipse 14"/>
          <p:cNvSpPr/>
          <p:nvPr/>
        </p:nvSpPr>
        <p:spPr>
          <a:xfrm>
            <a:off x="3402592" y="315279"/>
            <a:ext cx="2376264"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B552CA06-789F-43F1-AC1A-71309998D267}" type="slidenum">
              <a:rPr lang="fr-FR" smtClean="0"/>
              <a:t>37</a:t>
            </a:fld>
            <a:endParaRPr lang="fr-FR"/>
          </a:p>
        </p:txBody>
      </p:sp>
    </p:spTree>
    <p:extLst>
      <p:ext uri="{BB962C8B-B14F-4D97-AF65-F5344CB8AC3E}">
        <p14:creationId xmlns:p14="http://schemas.microsoft.com/office/powerpoint/2010/main" val="198011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1763688" y="620688"/>
            <a:ext cx="5256584" cy="84239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979712" y="548680"/>
            <a:ext cx="4896544" cy="994122"/>
          </a:xfrm>
        </p:spPr>
        <p:txBody>
          <a:bodyPr/>
          <a:lstStyle/>
          <a:p>
            <a:r>
              <a:rPr lang="fr-FR" dirty="0" smtClean="0"/>
              <a:t>Deux types de CAP</a:t>
            </a:r>
            <a:endParaRPr lang="fr-FR" dirty="0"/>
          </a:p>
        </p:txBody>
      </p:sp>
      <p:sp>
        <p:nvSpPr>
          <p:cNvPr id="3" name="Rectangle avec flèche vers la gauche 2"/>
          <p:cNvSpPr>
            <a:spLocks noChangeArrowheads="1"/>
          </p:cNvSpPr>
          <p:nvPr/>
        </p:nvSpPr>
        <p:spPr bwMode="auto">
          <a:xfrm>
            <a:off x="3397250" y="2103438"/>
            <a:ext cx="4732338" cy="1168400"/>
          </a:xfrm>
          <a:prstGeom prst="leftArrowCallout">
            <a:avLst>
              <a:gd name="adj1" fmla="val 25000"/>
              <a:gd name="adj2" fmla="val 25000"/>
              <a:gd name="adj3" fmla="val 24995"/>
              <a:gd name="adj4" fmla="val 83556"/>
            </a:avLst>
          </a:prstGeom>
          <a:solidFill>
            <a:srgbClr val="E46C0A"/>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2000" dirty="0" smtClean="0">
                <a:solidFill>
                  <a:srgbClr val="FFFFFF"/>
                </a:solidFill>
                <a:latin typeface="Calibri" pitchFamily="34" charset="0"/>
              </a:rPr>
              <a:t>Public prioritaire : élèves 3</a:t>
            </a:r>
            <a:r>
              <a:rPr lang="fr-FR" altLang="fr-FR" sz="2000" baseline="30000" dirty="0" smtClean="0">
                <a:solidFill>
                  <a:srgbClr val="FFFFFF"/>
                </a:solidFill>
                <a:latin typeface="Calibri" pitchFamily="34" charset="0"/>
              </a:rPr>
              <a:t>ème</a:t>
            </a:r>
            <a:r>
              <a:rPr lang="fr-FR" altLang="fr-FR" sz="2000" dirty="0" smtClean="0">
                <a:solidFill>
                  <a:srgbClr val="FFFFFF"/>
                </a:solidFill>
                <a:latin typeface="Calibri" pitchFamily="34" charset="0"/>
              </a:rPr>
              <a:t> SEGPA et 3</a:t>
            </a:r>
            <a:r>
              <a:rPr lang="fr-FR" altLang="fr-FR" sz="2000" baseline="30000" dirty="0" smtClean="0">
                <a:solidFill>
                  <a:srgbClr val="FFFFFF"/>
                </a:solidFill>
                <a:latin typeface="Calibri" pitchFamily="34" charset="0"/>
              </a:rPr>
              <a:t>ème</a:t>
            </a:r>
            <a:r>
              <a:rPr lang="fr-FR" altLang="fr-FR" sz="2000" dirty="0" smtClean="0">
                <a:solidFill>
                  <a:srgbClr val="FFFFFF"/>
                </a:solidFill>
                <a:latin typeface="Calibri" pitchFamily="34" charset="0"/>
              </a:rPr>
              <a:t> générale avec faible niveau en enseignement général </a:t>
            </a:r>
          </a:p>
        </p:txBody>
      </p:sp>
      <p:sp>
        <p:nvSpPr>
          <p:cNvPr id="4" name="Rectangle avec flèche vers la gauche 3"/>
          <p:cNvSpPr>
            <a:spLocks noChangeArrowheads="1"/>
          </p:cNvSpPr>
          <p:nvPr/>
        </p:nvSpPr>
        <p:spPr bwMode="auto">
          <a:xfrm>
            <a:off x="3397250" y="3967163"/>
            <a:ext cx="4732338" cy="1166812"/>
          </a:xfrm>
          <a:prstGeom prst="leftArrowCallout">
            <a:avLst>
              <a:gd name="adj1" fmla="val 25000"/>
              <a:gd name="adj2" fmla="val 25000"/>
              <a:gd name="adj3" fmla="val 24992"/>
              <a:gd name="adj4" fmla="val 83556"/>
            </a:avLst>
          </a:prstGeom>
          <a:solidFill>
            <a:srgbClr val="77933C"/>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2000" b="1" dirty="0" smtClean="0">
                <a:solidFill>
                  <a:srgbClr val="FFFFFF"/>
                </a:solidFill>
                <a:latin typeface="Calibri" pitchFamily="34" charset="0"/>
              </a:rPr>
              <a:t>Public prioritaire : élèves de 3</a:t>
            </a:r>
            <a:r>
              <a:rPr lang="fr-FR" altLang="fr-FR" sz="2000" b="1" baseline="30000" dirty="0" smtClean="0">
                <a:solidFill>
                  <a:srgbClr val="FFFFFF"/>
                </a:solidFill>
                <a:latin typeface="Calibri" pitchFamily="34" charset="0"/>
              </a:rPr>
              <a:t>ème</a:t>
            </a:r>
            <a:r>
              <a:rPr lang="fr-FR" altLang="fr-FR" sz="2000" b="1" dirty="0" smtClean="0">
                <a:solidFill>
                  <a:srgbClr val="FFFFFF"/>
                </a:solidFill>
                <a:latin typeface="Calibri" pitchFamily="34" charset="0"/>
              </a:rPr>
              <a:t> générale.</a:t>
            </a:r>
          </a:p>
        </p:txBody>
      </p:sp>
      <p:sp>
        <p:nvSpPr>
          <p:cNvPr id="5" name="Ellipse 4"/>
          <p:cNvSpPr>
            <a:spLocks noChangeArrowheads="1"/>
          </p:cNvSpPr>
          <p:nvPr/>
        </p:nvSpPr>
        <p:spPr bwMode="auto">
          <a:xfrm>
            <a:off x="1060450" y="1998663"/>
            <a:ext cx="2151063" cy="1377950"/>
          </a:xfrm>
          <a:prstGeom prst="ellipse">
            <a:avLst/>
          </a:prstGeom>
          <a:solidFill>
            <a:srgbClr val="984807"/>
          </a:solidFill>
          <a:ln w="9525">
            <a:solidFill>
              <a:srgbClr val="984807"/>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2000" dirty="0" smtClean="0">
                <a:solidFill>
                  <a:srgbClr val="FFFFFF"/>
                </a:solidFill>
                <a:latin typeface="Calibri" pitchFamily="34" charset="0"/>
              </a:rPr>
              <a:t>C.A.P « courant »</a:t>
            </a:r>
          </a:p>
        </p:txBody>
      </p:sp>
      <p:sp>
        <p:nvSpPr>
          <p:cNvPr id="6" name="Ellipse 5"/>
          <p:cNvSpPr>
            <a:spLocks noChangeArrowheads="1"/>
          </p:cNvSpPr>
          <p:nvPr/>
        </p:nvSpPr>
        <p:spPr bwMode="auto">
          <a:xfrm>
            <a:off x="1060450" y="3862388"/>
            <a:ext cx="2039938" cy="1377950"/>
          </a:xfrm>
          <a:prstGeom prst="ellipse">
            <a:avLst/>
          </a:prstGeom>
          <a:solidFill>
            <a:srgbClr val="4F6228"/>
          </a:solidFill>
          <a:ln w="9525">
            <a:solidFill>
              <a:srgbClr val="4A7EBB"/>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2000" dirty="0" smtClean="0">
                <a:solidFill>
                  <a:srgbClr val="FFFFFF"/>
                </a:solidFill>
                <a:latin typeface="Calibri" pitchFamily="34" charset="0"/>
              </a:rPr>
              <a:t>C.A.P</a:t>
            </a:r>
          </a:p>
          <a:p>
            <a:pPr algn="ctr" eaLnBrk="1" hangingPunct="1">
              <a:defRPr/>
            </a:pPr>
            <a:r>
              <a:rPr lang="fr-FR" altLang="fr-FR" sz="2000" dirty="0" smtClean="0">
                <a:solidFill>
                  <a:srgbClr val="FFFFFF"/>
                </a:solidFill>
                <a:latin typeface="Calibri" pitchFamily="34" charset="0"/>
              </a:rPr>
              <a:t>Profil « 2de pro »</a:t>
            </a:r>
          </a:p>
        </p:txBody>
      </p:sp>
      <p:sp>
        <p:nvSpPr>
          <p:cNvPr id="8" name="Espace réservé du numéro de diapositive 7"/>
          <p:cNvSpPr>
            <a:spLocks noGrp="1"/>
          </p:cNvSpPr>
          <p:nvPr>
            <p:ph type="sldNum" sz="quarter" idx="12"/>
          </p:nvPr>
        </p:nvSpPr>
        <p:spPr/>
        <p:txBody>
          <a:bodyPr/>
          <a:lstStyle/>
          <a:p>
            <a:fld id="{B552CA06-789F-43F1-AC1A-71309998D267}" type="slidenum">
              <a:rPr lang="fr-FR" smtClean="0"/>
              <a:t>38</a:t>
            </a:fld>
            <a:endParaRPr lang="fr-FR"/>
          </a:p>
        </p:txBody>
      </p:sp>
    </p:spTree>
    <p:extLst>
      <p:ext uri="{BB962C8B-B14F-4D97-AF65-F5344CB8AC3E}">
        <p14:creationId xmlns:p14="http://schemas.microsoft.com/office/powerpoint/2010/main" val="88300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lstStyle/>
          <a:p>
            <a:r>
              <a:rPr lang="fr-FR" dirty="0" smtClean="0"/>
              <a:t>Après le CAP</a:t>
            </a:r>
            <a:endParaRPr lang="fr-FR" dirty="0"/>
          </a:p>
        </p:txBody>
      </p:sp>
      <p:sp>
        <p:nvSpPr>
          <p:cNvPr id="3" name="Ellipse 2"/>
          <p:cNvSpPr/>
          <p:nvPr/>
        </p:nvSpPr>
        <p:spPr>
          <a:xfrm>
            <a:off x="2919458" y="379512"/>
            <a:ext cx="3456384"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avec flèche vers la gauche 3"/>
          <p:cNvSpPr>
            <a:spLocks noChangeArrowheads="1"/>
          </p:cNvSpPr>
          <p:nvPr/>
        </p:nvSpPr>
        <p:spPr bwMode="auto">
          <a:xfrm>
            <a:off x="3521633" y="1700808"/>
            <a:ext cx="4732338" cy="1168400"/>
          </a:xfrm>
          <a:prstGeom prst="leftArrowCallout">
            <a:avLst>
              <a:gd name="adj1" fmla="val 25000"/>
              <a:gd name="adj2" fmla="val 25000"/>
              <a:gd name="adj3" fmla="val 24995"/>
              <a:gd name="adj4" fmla="val 8355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2000" b="1" smtClean="0">
                <a:solidFill>
                  <a:srgbClr val="FFFFFF"/>
                </a:solidFill>
                <a:latin typeface="Calibri" pitchFamily="34" charset="0"/>
              </a:rPr>
              <a:t>Entrée dans la vie active</a:t>
            </a:r>
          </a:p>
        </p:txBody>
      </p:sp>
      <p:sp>
        <p:nvSpPr>
          <p:cNvPr id="5" name="Rectangle avec flèche vers la gauche 4"/>
          <p:cNvSpPr>
            <a:spLocks noChangeArrowheads="1"/>
          </p:cNvSpPr>
          <p:nvPr/>
        </p:nvSpPr>
        <p:spPr bwMode="auto">
          <a:xfrm>
            <a:off x="3521633" y="3284984"/>
            <a:ext cx="4732338" cy="1166812"/>
          </a:xfrm>
          <a:prstGeom prst="leftArrowCallout">
            <a:avLst>
              <a:gd name="adj1" fmla="val 25000"/>
              <a:gd name="adj2" fmla="val 25000"/>
              <a:gd name="adj3" fmla="val 24992"/>
              <a:gd name="adj4" fmla="val 8355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2000" b="1" dirty="0" smtClean="0">
                <a:solidFill>
                  <a:srgbClr val="FFFFFF"/>
                </a:solidFill>
                <a:latin typeface="Arial" pitchFamily="34" charset="0"/>
              </a:rPr>
              <a:t>Poursuite d’études en 1</a:t>
            </a:r>
            <a:r>
              <a:rPr lang="fr-FR" altLang="fr-FR" sz="2000" b="1" baseline="30000" dirty="0" smtClean="0">
                <a:solidFill>
                  <a:srgbClr val="FFFFFF"/>
                </a:solidFill>
                <a:latin typeface="Arial" pitchFamily="34" charset="0"/>
              </a:rPr>
              <a:t>ère</a:t>
            </a:r>
            <a:r>
              <a:rPr lang="fr-FR" altLang="fr-FR" sz="2000" b="1" dirty="0" smtClean="0">
                <a:solidFill>
                  <a:srgbClr val="FFFFFF"/>
                </a:solidFill>
                <a:latin typeface="Arial" pitchFamily="34" charset="0"/>
              </a:rPr>
              <a:t> professionnelle, en Mention Complémentaire, en CAP 1 an</a:t>
            </a:r>
          </a:p>
        </p:txBody>
      </p:sp>
      <p:sp>
        <p:nvSpPr>
          <p:cNvPr id="6" name="Rectangle avec flèche vers la gauche 5"/>
          <p:cNvSpPr>
            <a:spLocks noChangeArrowheads="1"/>
          </p:cNvSpPr>
          <p:nvPr/>
        </p:nvSpPr>
        <p:spPr bwMode="auto">
          <a:xfrm>
            <a:off x="3521633" y="4797152"/>
            <a:ext cx="4732338" cy="1355725"/>
          </a:xfrm>
          <a:prstGeom prst="leftArrowCallout">
            <a:avLst>
              <a:gd name="adj1" fmla="val 25000"/>
              <a:gd name="adj2" fmla="val 25000"/>
              <a:gd name="adj3" fmla="val 25000"/>
              <a:gd name="adj4" fmla="val 83556"/>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2000" b="1" smtClean="0">
                <a:solidFill>
                  <a:srgbClr val="FFFFFF"/>
                </a:solidFill>
                <a:latin typeface="Calibri" pitchFamily="34" charset="0"/>
              </a:rPr>
              <a:t>Poursuite vers des diplômes de la formation continue : brevet professionnel, brevet de maîtrise, etc.</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646147"/>
            <a:ext cx="2540870" cy="1163290"/>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998" y="3284984"/>
            <a:ext cx="2122802" cy="1149851"/>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40" y="4787101"/>
            <a:ext cx="2828925" cy="1619250"/>
          </a:xfrm>
          <a:prstGeom prst="rect">
            <a:avLst/>
          </a:prstGeom>
        </p:spPr>
      </p:pic>
      <p:sp>
        <p:nvSpPr>
          <p:cNvPr id="10" name="Espace réservé du numéro de diapositive 9"/>
          <p:cNvSpPr>
            <a:spLocks noGrp="1"/>
          </p:cNvSpPr>
          <p:nvPr>
            <p:ph type="sldNum" sz="quarter" idx="12"/>
          </p:nvPr>
        </p:nvSpPr>
        <p:spPr/>
        <p:txBody>
          <a:bodyPr/>
          <a:lstStyle/>
          <a:p>
            <a:fld id="{B552CA06-789F-43F1-AC1A-71309998D267}" type="slidenum">
              <a:rPr lang="fr-FR" smtClean="0"/>
              <a:t>39</a:t>
            </a:fld>
            <a:endParaRPr lang="fr-FR"/>
          </a:p>
        </p:txBody>
      </p:sp>
    </p:spTree>
    <p:extLst>
      <p:ext uri="{BB962C8B-B14F-4D97-AF65-F5344CB8AC3E}">
        <p14:creationId xmlns:p14="http://schemas.microsoft.com/office/powerpoint/2010/main" val="406274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57200" y="274638"/>
            <a:ext cx="8229600" cy="1143000"/>
          </a:xfrm>
          <a:prstGeom prst="rect">
            <a:avLst/>
          </a:prstGeom>
        </p:spPr>
        <p:txBody>
          <a:bodyPr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2000" b="1" smtClean="0">
                <a:latin typeface="+mn-lt"/>
                <a:hlinkClick r:id="rId2"/>
              </a:rPr>
              <a:t>www.lesmetiers.net</a:t>
            </a:r>
            <a:r>
              <a:rPr lang="fr-FR" sz="2000" b="1" smtClean="0">
                <a:latin typeface="+mn-lt"/>
              </a:rPr>
              <a:t> </a:t>
            </a:r>
            <a:endParaRPr lang="fr-FR" sz="2000" b="1" dirty="0">
              <a:latin typeface="+mn-lt"/>
            </a:endParaRPr>
          </a:p>
        </p:txBody>
      </p:sp>
      <p:sp>
        <p:nvSpPr>
          <p:cNvPr id="5" name="ZoneTexte 4"/>
          <p:cNvSpPr txBox="1">
            <a:spLocks noChangeArrowheads="1"/>
          </p:cNvSpPr>
          <p:nvPr/>
        </p:nvSpPr>
        <p:spPr bwMode="auto">
          <a:xfrm>
            <a:off x="5434013" y="837503"/>
            <a:ext cx="3252787" cy="8318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fr-FR" altLang="fr-FR" sz="2400" b="1" dirty="0">
                <a:solidFill>
                  <a:schemeClr val="bg1"/>
                </a:solidFill>
              </a:rPr>
              <a:t>Des vidéos, des fiches des dossiers métiers</a:t>
            </a:r>
          </a:p>
        </p:txBody>
      </p:sp>
      <p:pic>
        <p:nvPicPr>
          <p:cNvPr id="6" name="Espace réservé du contenu 3" descr="Capture d’écran 2011-12-21 à 15.36.11.png"/>
          <p:cNvPicPr>
            <a:picLocks noChangeAspect="1"/>
          </p:cNvPicPr>
          <p:nvPr/>
        </p:nvPicPr>
        <p:blipFill>
          <a:blip r:embed="rId3">
            <a:extLst>
              <a:ext uri="{28A0092B-C50C-407E-A947-70E740481C1C}">
                <a14:useLocalDpi xmlns:a14="http://schemas.microsoft.com/office/drawing/2010/main" val="0"/>
              </a:ext>
            </a:extLst>
          </a:blip>
          <a:srcRect t="11285" b="11285"/>
          <a:stretch>
            <a:fillRect/>
          </a:stretch>
        </p:blipFill>
        <p:spPr>
          <a:xfrm>
            <a:off x="107504" y="1988840"/>
            <a:ext cx="8820472" cy="4525963"/>
          </a:xfrm>
          <a:prstGeom prst="rect">
            <a:avLst/>
          </a:prstGeom>
        </p:spPr>
      </p:pic>
      <p:sp>
        <p:nvSpPr>
          <p:cNvPr id="2" name="Espace réservé du numéro de diapositive 1"/>
          <p:cNvSpPr>
            <a:spLocks noGrp="1"/>
          </p:cNvSpPr>
          <p:nvPr>
            <p:ph type="sldNum" sz="quarter" idx="12"/>
          </p:nvPr>
        </p:nvSpPr>
        <p:spPr/>
        <p:txBody>
          <a:bodyPr/>
          <a:lstStyle/>
          <a:p>
            <a:fld id="{B552CA06-789F-43F1-AC1A-71309998D267}" type="slidenum">
              <a:rPr lang="fr-FR" smtClean="0"/>
              <a:t>4</a:t>
            </a:fld>
            <a:endParaRPr lang="fr-FR"/>
          </a:p>
        </p:txBody>
      </p:sp>
    </p:spTree>
    <p:extLst>
      <p:ext uri="{BB962C8B-B14F-4D97-AF65-F5344CB8AC3E}">
        <p14:creationId xmlns:p14="http://schemas.microsoft.com/office/powerpoint/2010/main" val="7552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questions?</a:t>
            </a:r>
            <a:endParaRPr lang="fr-FR" dirty="0"/>
          </a:p>
        </p:txBody>
      </p:sp>
      <p:sp>
        <p:nvSpPr>
          <p:cNvPr id="4" name="Sous-titre 3"/>
          <p:cNvSpPr>
            <a:spLocks noGrp="1"/>
          </p:cNvSpPr>
          <p:nvPr>
            <p:ph type="body" idx="1"/>
          </p:nvPr>
        </p:nvSpPr>
        <p:spPr/>
        <p:txBody>
          <a:bodyPr>
            <a:normAutofit/>
          </a:bodyPr>
          <a:lstStyle/>
          <a:p>
            <a:pPr algn="l"/>
            <a:endParaRPr lang="fr-FR" dirty="0" smtClean="0"/>
          </a:p>
          <a:p>
            <a:pPr algn="l"/>
            <a:endParaRPr lang="fr-FR" dirty="0"/>
          </a:p>
        </p:txBody>
      </p:sp>
      <p:sp>
        <p:nvSpPr>
          <p:cNvPr id="5" name="Espace réservé du contenu 4"/>
          <p:cNvSpPr>
            <a:spLocks noGrp="1"/>
          </p:cNvSpPr>
          <p:nvPr>
            <p:ph sz="half" idx="2"/>
          </p:nvPr>
        </p:nvSpPr>
        <p:spPr>
          <a:xfrm>
            <a:off x="457200" y="1901032"/>
            <a:ext cx="4040188" cy="2731442"/>
          </a:xfrm>
          <a:ln>
            <a:solidFill>
              <a:schemeClr val="accent2">
                <a:lumMod val="75000"/>
              </a:schemeClr>
            </a:solidFill>
          </a:ln>
        </p:spPr>
        <p:txBody>
          <a:bodyPr/>
          <a:lstStyle/>
          <a:p>
            <a:endParaRPr lang="fr-FR" dirty="0" smtClean="0"/>
          </a:p>
          <a:p>
            <a:endParaRPr lang="fr-FR" dirty="0"/>
          </a:p>
          <a:p>
            <a:r>
              <a:rPr lang="fr-FR" dirty="0" smtClean="0"/>
              <a:t>La </a:t>
            </a:r>
            <a:r>
              <a:rPr lang="fr-FR" dirty="0"/>
              <a:t>brochure ONISEP </a:t>
            </a:r>
            <a:r>
              <a:rPr lang="fr-FR" sz="2000" dirty="0"/>
              <a:t>(à télécharger gratuitement</a:t>
            </a:r>
            <a:r>
              <a:rPr lang="fr-FR" sz="2000" dirty="0" smtClean="0"/>
              <a:t>)</a:t>
            </a:r>
          </a:p>
          <a:p>
            <a:r>
              <a:rPr lang="fr-FR" dirty="0" smtClean="0"/>
              <a:t>Les « Fiches-métier » au CDI</a:t>
            </a:r>
            <a:endParaRPr lang="fr-FR" dirty="0"/>
          </a:p>
          <a:p>
            <a:endParaRPr lang="fr-FR" dirty="0"/>
          </a:p>
        </p:txBody>
      </p:sp>
      <p:sp>
        <p:nvSpPr>
          <p:cNvPr id="6" name="Espace réservé du texte 5"/>
          <p:cNvSpPr>
            <a:spLocks noGrp="1"/>
          </p:cNvSpPr>
          <p:nvPr>
            <p:ph type="body" sz="quarter" idx="3"/>
          </p:nvPr>
        </p:nvSpPr>
        <p:spPr>
          <a:xfrm>
            <a:off x="4645025" y="1215232"/>
            <a:ext cx="4041775" cy="639762"/>
          </a:xfrm>
        </p:spPr>
        <p:txBody>
          <a:bodyPr/>
          <a:lstStyle/>
          <a:p>
            <a:pPr algn="ctr"/>
            <a:r>
              <a:rPr lang="fr-FR" dirty="0" smtClean="0"/>
              <a:t>Vos interlocuteurs</a:t>
            </a:r>
            <a:endParaRPr lang="fr-FR" dirty="0"/>
          </a:p>
        </p:txBody>
      </p:sp>
      <p:sp>
        <p:nvSpPr>
          <p:cNvPr id="7" name="Espace réservé du contenu 6"/>
          <p:cNvSpPr>
            <a:spLocks noGrp="1"/>
          </p:cNvSpPr>
          <p:nvPr>
            <p:ph sz="quarter" idx="4"/>
          </p:nvPr>
        </p:nvSpPr>
        <p:spPr>
          <a:xfrm>
            <a:off x="4788024" y="2078366"/>
            <a:ext cx="4041775" cy="3290560"/>
          </a:xfrm>
          <a:ln>
            <a:solidFill>
              <a:schemeClr val="accent2">
                <a:lumMod val="75000"/>
              </a:schemeClr>
            </a:solidFill>
          </a:ln>
        </p:spPr>
        <p:txBody>
          <a:bodyPr/>
          <a:lstStyle/>
          <a:p>
            <a:r>
              <a:rPr lang="fr-FR" dirty="0" smtClean="0"/>
              <a:t>  Votre professeur principal</a:t>
            </a:r>
          </a:p>
          <a:p>
            <a:r>
              <a:rPr lang="fr-FR" dirty="0" smtClean="0"/>
              <a:t>Mme </a:t>
            </a:r>
            <a:r>
              <a:rPr lang="fr-FR" dirty="0" err="1" smtClean="0"/>
              <a:t>Rozier</a:t>
            </a:r>
            <a:r>
              <a:rPr lang="fr-FR" dirty="0" smtClean="0"/>
              <a:t>, Psy-EN </a:t>
            </a:r>
            <a:r>
              <a:rPr lang="fr-FR" sz="1800" dirty="0" smtClean="0"/>
              <a:t>(tous les jeudi au collège)</a:t>
            </a:r>
          </a:p>
          <a:p>
            <a:r>
              <a:rPr lang="fr-FR" dirty="0" smtClean="0"/>
              <a:t>Votre chef d’établissement</a:t>
            </a:r>
          </a:p>
          <a:p>
            <a:r>
              <a:rPr lang="fr-FR" dirty="0" smtClean="0"/>
              <a:t>Le CIO d’Argenteuil</a:t>
            </a:r>
          </a:p>
          <a:p>
            <a:pPr marL="0" indent="0">
              <a:buNone/>
            </a:pPr>
            <a:r>
              <a:rPr lang="fr-FR" dirty="0" smtClean="0"/>
              <a:t>     </a:t>
            </a:r>
            <a:r>
              <a:rPr lang="fr-FR" sz="2000" dirty="0" smtClean="0"/>
              <a:t>27 Boulevard Jeanne d’Arc, 95100         Argenteuil</a:t>
            </a:r>
          </a:p>
          <a:p>
            <a:pPr marL="0" indent="0" algn="ctr">
              <a:buNone/>
            </a:pPr>
            <a:r>
              <a:rPr lang="fr-FR" dirty="0" smtClean="0"/>
              <a:t>01 30 76 29 47</a:t>
            </a:r>
          </a:p>
          <a:p>
            <a:endParaRPr lang="fr-FR" dirty="0"/>
          </a:p>
        </p:txBody>
      </p:sp>
      <p:sp>
        <p:nvSpPr>
          <p:cNvPr id="3" name="Espace réservé du numéro de diapositive 2"/>
          <p:cNvSpPr>
            <a:spLocks noGrp="1"/>
          </p:cNvSpPr>
          <p:nvPr>
            <p:ph type="sldNum" sz="quarter" idx="12"/>
          </p:nvPr>
        </p:nvSpPr>
        <p:spPr/>
        <p:txBody>
          <a:bodyPr/>
          <a:lstStyle/>
          <a:p>
            <a:fld id="{B552CA06-789F-43F1-AC1A-71309998D267}" type="slidenum">
              <a:rPr lang="fr-FR" smtClean="0"/>
              <a:t>40</a:t>
            </a:fld>
            <a:endParaRPr lang="fr-FR"/>
          </a:p>
        </p:txBody>
      </p:sp>
    </p:spTree>
    <p:extLst>
      <p:ext uri="{BB962C8B-B14F-4D97-AF65-F5344CB8AC3E}">
        <p14:creationId xmlns:p14="http://schemas.microsoft.com/office/powerpoint/2010/main" val="492824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nchor="ctr">
            <a:normAutofit/>
          </a:bodyPr>
          <a:lstStyle/>
          <a:p>
            <a:r>
              <a:rPr lang="fr-FR" sz="4800" dirty="0" smtClean="0"/>
              <a:t>Bon courage à tous</a:t>
            </a:r>
            <a:r>
              <a:rPr lang="fr-FR" sz="4000" dirty="0" smtClean="0"/>
              <a:t>!</a:t>
            </a:r>
            <a:endParaRPr lang="fr-FR" sz="4000" dirty="0"/>
          </a:p>
        </p:txBody>
      </p:sp>
      <p:sp>
        <p:nvSpPr>
          <p:cNvPr id="8" name="Sous-titre 7"/>
          <p:cNvSpPr>
            <a:spLocks noGrp="1"/>
          </p:cNvSpPr>
          <p:nvPr>
            <p:ph type="subTitle" idx="1"/>
          </p:nvPr>
        </p:nvSpPr>
        <p:spPr/>
        <p:txBody>
          <a:bodyPr anchor="b">
            <a:normAutofit/>
          </a:bodyPr>
          <a:lstStyle/>
          <a:p>
            <a:r>
              <a:rPr lang="fr-FR" sz="1200" dirty="0" smtClean="0"/>
              <a:t>Diaporama réalisé en Février 2022</a:t>
            </a:r>
          </a:p>
          <a:p>
            <a:r>
              <a:rPr lang="fr-FR" sz="1200" dirty="0" smtClean="0"/>
              <a:t>par C, Abraham, Principale</a:t>
            </a:r>
            <a:endParaRPr lang="fr-FR" sz="1200" dirty="0"/>
          </a:p>
        </p:txBody>
      </p:sp>
      <p:sp>
        <p:nvSpPr>
          <p:cNvPr id="2" name="Espace réservé du numéro de diapositive 1"/>
          <p:cNvSpPr>
            <a:spLocks noGrp="1"/>
          </p:cNvSpPr>
          <p:nvPr>
            <p:ph type="sldNum" sz="quarter" idx="12"/>
          </p:nvPr>
        </p:nvSpPr>
        <p:spPr/>
        <p:txBody>
          <a:bodyPr/>
          <a:lstStyle/>
          <a:p>
            <a:fld id="{B552CA06-789F-43F1-AC1A-71309998D267}" type="slidenum">
              <a:rPr lang="fr-FR" smtClean="0"/>
              <a:t>41</a:t>
            </a:fld>
            <a:endParaRPr lang="fr-FR"/>
          </a:p>
        </p:txBody>
      </p:sp>
    </p:spTree>
    <p:extLst>
      <p:ext uri="{BB962C8B-B14F-4D97-AF65-F5344CB8AC3E}">
        <p14:creationId xmlns:p14="http://schemas.microsoft.com/office/powerpoint/2010/main" val="322134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3" descr="Capture d’écran 2012-12-29 à 20.45.11.png"/>
          <p:cNvPicPr>
            <a:picLocks noChangeAspect="1"/>
          </p:cNvPicPr>
          <p:nvPr/>
        </p:nvPicPr>
        <p:blipFill>
          <a:blip r:embed="rId2">
            <a:extLst>
              <a:ext uri="{28A0092B-C50C-407E-A947-70E740481C1C}">
                <a14:useLocalDpi xmlns:a14="http://schemas.microsoft.com/office/drawing/2010/main" val="0"/>
              </a:ext>
            </a:extLst>
          </a:blip>
          <a:srcRect l="-10664" r="-10664"/>
          <a:stretch>
            <a:fillRect/>
          </a:stretch>
        </p:blipFill>
        <p:spPr>
          <a:xfrm>
            <a:off x="-756592" y="1231509"/>
            <a:ext cx="9777462" cy="5589240"/>
          </a:xfrm>
          <a:prstGeom prst="rect">
            <a:avLst/>
          </a:prstGeom>
        </p:spPr>
      </p:pic>
      <p:sp>
        <p:nvSpPr>
          <p:cNvPr id="3" name="Rectangle 2"/>
          <p:cNvSpPr/>
          <p:nvPr/>
        </p:nvSpPr>
        <p:spPr>
          <a:xfrm>
            <a:off x="3182160" y="476672"/>
            <a:ext cx="2755306" cy="369332"/>
          </a:xfrm>
          <a:prstGeom prst="rect">
            <a:avLst/>
          </a:prstGeom>
        </p:spPr>
        <p:txBody>
          <a:bodyPr wrap="none">
            <a:spAutoFit/>
          </a:bodyPr>
          <a:lstStyle/>
          <a:p>
            <a:r>
              <a:rPr lang="fr-FR" b="1" dirty="0">
                <a:hlinkClick r:id="rId3"/>
              </a:rPr>
              <a:t>www.eduscol.education.fr</a:t>
            </a:r>
            <a:r>
              <a:rPr lang="fr-FR" b="1" dirty="0"/>
              <a:t> </a:t>
            </a:r>
            <a:endParaRPr lang="fr-FR" dirty="0"/>
          </a:p>
        </p:txBody>
      </p:sp>
      <p:sp>
        <p:nvSpPr>
          <p:cNvPr id="4" name="Espace réservé du numéro de diapositive 3"/>
          <p:cNvSpPr>
            <a:spLocks noGrp="1"/>
          </p:cNvSpPr>
          <p:nvPr>
            <p:ph type="sldNum" sz="quarter" idx="12"/>
          </p:nvPr>
        </p:nvSpPr>
        <p:spPr/>
        <p:txBody>
          <a:bodyPr/>
          <a:lstStyle/>
          <a:p>
            <a:fld id="{B552CA06-789F-43F1-AC1A-71309998D267}" type="slidenum">
              <a:rPr lang="fr-FR" smtClean="0"/>
              <a:t>5</a:t>
            </a:fld>
            <a:endParaRPr lang="fr-FR"/>
          </a:p>
        </p:txBody>
      </p:sp>
    </p:spTree>
    <p:extLst>
      <p:ext uri="{BB962C8B-B14F-4D97-AF65-F5344CB8AC3E}">
        <p14:creationId xmlns:p14="http://schemas.microsoft.com/office/powerpoint/2010/main" val="827638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667564" y="4509881"/>
            <a:ext cx="2874592" cy="50237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dirty="0" smtClean="0"/>
              <a:t>2de Générale et Technologique</a:t>
            </a:r>
            <a:endParaRPr lang="fr-FR" sz="1400" dirty="0"/>
          </a:p>
        </p:txBody>
      </p:sp>
      <p:sp>
        <p:nvSpPr>
          <p:cNvPr id="4" name="Rectangle à coins arrondis 3"/>
          <p:cNvSpPr/>
          <p:nvPr/>
        </p:nvSpPr>
        <p:spPr>
          <a:xfrm>
            <a:off x="6094020" y="4497218"/>
            <a:ext cx="1842527" cy="50237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400" dirty="0" smtClean="0"/>
              <a:t>2de  Professionnelle</a:t>
            </a:r>
            <a:endParaRPr lang="fr-FR" sz="1400" dirty="0"/>
          </a:p>
        </p:txBody>
      </p:sp>
      <p:sp>
        <p:nvSpPr>
          <p:cNvPr id="5" name="Rectangle à coins arrondis 4"/>
          <p:cNvSpPr/>
          <p:nvPr/>
        </p:nvSpPr>
        <p:spPr>
          <a:xfrm>
            <a:off x="8181456" y="2954272"/>
            <a:ext cx="914400" cy="74803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CAP 2</a:t>
            </a:r>
            <a:endParaRPr lang="fr-FR" dirty="0"/>
          </a:p>
        </p:txBody>
      </p:sp>
      <p:sp>
        <p:nvSpPr>
          <p:cNvPr id="6" name="Rectangle à coins arrondis 5"/>
          <p:cNvSpPr/>
          <p:nvPr/>
        </p:nvSpPr>
        <p:spPr>
          <a:xfrm>
            <a:off x="6121266" y="2954271"/>
            <a:ext cx="1872208" cy="72674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400" dirty="0" smtClean="0"/>
              <a:t>1</a:t>
            </a:r>
            <a:r>
              <a:rPr lang="fr-FR" sz="1400" baseline="30000" dirty="0" smtClean="0"/>
              <a:t>ère</a:t>
            </a:r>
            <a:r>
              <a:rPr lang="fr-FR" sz="1400" dirty="0" smtClean="0"/>
              <a:t> Professionnelle</a:t>
            </a:r>
            <a:endParaRPr lang="fr-FR" sz="1400" dirty="0"/>
          </a:p>
        </p:txBody>
      </p:sp>
      <p:sp>
        <p:nvSpPr>
          <p:cNvPr id="7" name="Rectangle à coins arrondis 6"/>
          <p:cNvSpPr/>
          <p:nvPr/>
        </p:nvSpPr>
        <p:spPr>
          <a:xfrm>
            <a:off x="3889746" y="2939763"/>
            <a:ext cx="1906389" cy="74124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sz="1400" dirty="0" smtClean="0"/>
          </a:p>
          <a:p>
            <a:pPr algn="ctr"/>
            <a:r>
              <a:rPr lang="fr-FR" sz="1400" dirty="0" smtClean="0"/>
              <a:t>1</a:t>
            </a:r>
            <a:r>
              <a:rPr lang="fr-FR" sz="1400" baseline="30000" dirty="0" smtClean="0"/>
              <a:t>ère</a:t>
            </a:r>
            <a:r>
              <a:rPr lang="fr-FR" sz="1400" dirty="0" smtClean="0"/>
              <a:t> Générale</a:t>
            </a:r>
          </a:p>
          <a:p>
            <a:pPr algn="ctr"/>
            <a:r>
              <a:rPr lang="fr-FR" sz="1200" dirty="0" smtClean="0"/>
              <a:t>3 enseignements de spécialité</a:t>
            </a:r>
          </a:p>
          <a:p>
            <a:pPr algn="ctr"/>
            <a:endParaRPr lang="fr-FR" sz="1400" dirty="0"/>
          </a:p>
        </p:txBody>
      </p:sp>
      <p:sp>
        <p:nvSpPr>
          <p:cNvPr id="8" name="Rectangle à coins arrondis 7"/>
          <p:cNvSpPr/>
          <p:nvPr/>
        </p:nvSpPr>
        <p:spPr>
          <a:xfrm>
            <a:off x="6154608" y="1675727"/>
            <a:ext cx="1721350" cy="76944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400" dirty="0" smtClean="0"/>
              <a:t>Bac</a:t>
            </a:r>
            <a:r>
              <a:rPr lang="fr-FR" dirty="0" smtClean="0"/>
              <a:t> </a:t>
            </a:r>
            <a:r>
              <a:rPr lang="fr-FR" sz="1400" dirty="0" smtClean="0"/>
              <a:t>Professionnel</a:t>
            </a:r>
            <a:endParaRPr lang="fr-FR" sz="1400" dirty="0"/>
          </a:p>
        </p:txBody>
      </p:sp>
      <p:sp>
        <p:nvSpPr>
          <p:cNvPr id="13" name="Rectangle à coins arrondis 12"/>
          <p:cNvSpPr/>
          <p:nvPr/>
        </p:nvSpPr>
        <p:spPr>
          <a:xfrm>
            <a:off x="8122869" y="4536476"/>
            <a:ext cx="914400" cy="52438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CAP 1</a:t>
            </a:r>
            <a:endParaRPr lang="fr-FR" sz="1600" dirty="0"/>
          </a:p>
        </p:txBody>
      </p:sp>
      <p:cxnSp>
        <p:nvCxnSpPr>
          <p:cNvPr id="15" name="Connecteur droit avec flèche 14"/>
          <p:cNvCxnSpPr/>
          <p:nvPr/>
        </p:nvCxnSpPr>
        <p:spPr>
          <a:xfrm flipH="1" flipV="1">
            <a:off x="2825163" y="4999597"/>
            <a:ext cx="810733" cy="137325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7" name="Connecteur droit avec flèche 16"/>
          <p:cNvCxnSpPr/>
          <p:nvPr/>
        </p:nvCxnSpPr>
        <p:spPr>
          <a:xfrm flipV="1">
            <a:off x="8638656" y="3702304"/>
            <a:ext cx="0" cy="82887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9" name="Connecteur droit avec flèche 18"/>
          <p:cNvCxnSpPr/>
          <p:nvPr/>
        </p:nvCxnSpPr>
        <p:spPr>
          <a:xfrm flipV="1">
            <a:off x="2495204" y="2429589"/>
            <a:ext cx="15612" cy="48198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0" name="Rectangle à coins arrondis 19"/>
          <p:cNvSpPr/>
          <p:nvPr/>
        </p:nvSpPr>
        <p:spPr>
          <a:xfrm>
            <a:off x="4118247" y="1664995"/>
            <a:ext cx="1677888" cy="76944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400" dirty="0" smtClean="0"/>
              <a:t>Bac Général</a:t>
            </a:r>
          </a:p>
          <a:p>
            <a:pPr algn="ctr"/>
            <a:r>
              <a:rPr lang="fr-FR" sz="1200" dirty="0" smtClean="0"/>
              <a:t> 2 enseignements </a:t>
            </a:r>
            <a:r>
              <a:rPr lang="fr-FR" sz="1200" dirty="0"/>
              <a:t>de spécialité</a:t>
            </a:r>
          </a:p>
        </p:txBody>
      </p:sp>
      <p:cxnSp>
        <p:nvCxnSpPr>
          <p:cNvPr id="32" name="Connecteur droit avec flèche 31"/>
          <p:cNvCxnSpPr>
            <a:endCxn id="4" idx="1"/>
          </p:cNvCxnSpPr>
          <p:nvPr/>
        </p:nvCxnSpPr>
        <p:spPr>
          <a:xfrm>
            <a:off x="4514911" y="4748407"/>
            <a:ext cx="1579109" cy="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9" name="Rectangle à coins arrondis 28"/>
          <p:cNvSpPr/>
          <p:nvPr/>
        </p:nvSpPr>
        <p:spPr>
          <a:xfrm>
            <a:off x="1541242" y="1660147"/>
            <a:ext cx="2247181" cy="76944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400" dirty="0" smtClean="0"/>
              <a:t>Bac Technologique</a:t>
            </a:r>
            <a:endParaRPr lang="fr-FR" sz="1400" dirty="0"/>
          </a:p>
          <a:p>
            <a:pPr algn="ctr"/>
            <a:r>
              <a:rPr lang="fr-FR" sz="1100" dirty="0"/>
              <a:t>STI2D, STL,ST2S, STMG, STAV, STD2A, STHR </a:t>
            </a:r>
          </a:p>
        </p:txBody>
      </p:sp>
      <p:sp>
        <p:nvSpPr>
          <p:cNvPr id="34" name="Rectangle à coins arrondis 33"/>
          <p:cNvSpPr/>
          <p:nvPr/>
        </p:nvSpPr>
        <p:spPr>
          <a:xfrm>
            <a:off x="2959419" y="6360195"/>
            <a:ext cx="2970974" cy="30497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dirty="0" smtClean="0"/>
              <a:t>3</a:t>
            </a:r>
            <a:r>
              <a:rPr lang="fr-FR" sz="2000" baseline="30000" dirty="0" smtClean="0"/>
              <a:t>ème</a:t>
            </a:r>
            <a:r>
              <a:rPr lang="fr-FR" sz="2000" dirty="0" smtClean="0"/>
              <a:t> générale</a:t>
            </a:r>
            <a:endParaRPr lang="fr-FR" sz="2000" dirty="0"/>
          </a:p>
        </p:txBody>
      </p:sp>
      <p:sp>
        <p:nvSpPr>
          <p:cNvPr id="35" name="ZoneTexte 34"/>
          <p:cNvSpPr txBox="1"/>
          <p:nvPr/>
        </p:nvSpPr>
        <p:spPr>
          <a:xfrm>
            <a:off x="306157" y="4509881"/>
            <a:ext cx="854655" cy="4770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400" dirty="0" smtClean="0"/>
              <a:t>2de</a:t>
            </a:r>
          </a:p>
          <a:p>
            <a:pPr algn="ctr"/>
            <a:r>
              <a:rPr lang="fr-FR" sz="1100" dirty="0" smtClean="0"/>
              <a:t>spécifique</a:t>
            </a:r>
            <a:endParaRPr lang="fr-FR" sz="1100" dirty="0"/>
          </a:p>
        </p:txBody>
      </p:sp>
      <p:cxnSp>
        <p:nvCxnSpPr>
          <p:cNvPr id="46" name="Connecteur droit avec flèche 45"/>
          <p:cNvCxnSpPr/>
          <p:nvPr/>
        </p:nvCxnSpPr>
        <p:spPr>
          <a:xfrm flipH="1" flipV="1">
            <a:off x="899593" y="5012261"/>
            <a:ext cx="2412267" cy="136059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54" name="Connecteur droit avec flèche 53"/>
          <p:cNvCxnSpPr/>
          <p:nvPr/>
        </p:nvCxnSpPr>
        <p:spPr>
          <a:xfrm flipV="1">
            <a:off x="3707904" y="5012261"/>
            <a:ext cx="3168352" cy="134793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57" name="Connecteur droit avec flèche 56"/>
          <p:cNvCxnSpPr/>
          <p:nvPr/>
        </p:nvCxnSpPr>
        <p:spPr>
          <a:xfrm flipV="1">
            <a:off x="4716016" y="5060862"/>
            <a:ext cx="3774118" cy="129933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60" name="ZoneTexte 59"/>
          <p:cNvSpPr txBox="1"/>
          <p:nvPr/>
        </p:nvSpPr>
        <p:spPr>
          <a:xfrm>
            <a:off x="5940152" y="5532337"/>
            <a:ext cx="2475597" cy="307777"/>
          </a:xfrm>
          <a:prstGeom prst="rect">
            <a:avLst/>
          </a:prstGeom>
        </p:spPr>
        <p:style>
          <a:lnRef idx="0">
            <a:scrgbClr r="0" g="0" b="0"/>
          </a:lnRef>
          <a:fillRef idx="1002">
            <a:schemeClr val="lt1"/>
          </a:fillRef>
          <a:effectRef idx="0">
            <a:scrgbClr r="0" g="0" b="0"/>
          </a:effectRef>
          <a:fontRef idx="major"/>
        </p:style>
        <p:txBody>
          <a:bodyPr wrap="square" rtlCol="0">
            <a:spAutoFit/>
          </a:bodyPr>
          <a:lstStyle/>
          <a:p>
            <a:r>
              <a:rPr lang="fr-FR" sz="1400" dirty="0" smtClean="0"/>
              <a:t>Lycée professionnel ou CFA</a:t>
            </a:r>
            <a:endParaRPr lang="fr-FR" sz="1400" dirty="0"/>
          </a:p>
        </p:txBody>
      </p:sp>
      <p:sp>
        <p:nvSpPr>
          <p:cNvPr id="61" name="ZoneTexte 60"/>
          <p:cNvSpPr txBox="1"/>
          <p:nvPr/>
        </p:nvSpPr>
        <p:spPr>
          <a:xfrm>
            <a:off x="656464" y="5549412"/>
            <a:ext cx="3677480" cy="307777"/>
          </a:xfrm>
          <a:prstGeom prst="rect">
            <a:avLst/>
          </a:prstGeom>
        </p:spPr>
        <p:style>
          <a:lnRef idx="0">
            <a:scrgbClr r="0" g="0" b="0"/>
          </a:lnRef>
          <a:fillRef idx="1002">
            <a:schemeClr val="lt1"/>
          </a:fillRef>
          <a:effectRef idx="0">
            <a:scrgbClr r="0" g="0" b="0"/>
          </a:effectRef>
          <a:fontRef idx="major"/>
        </p:style>
        <p:txBody>
          <a:bodyPr wrap="square" rtlCol="0">
            <a:spAutoFit/>
          </a:bodyPr>
          <a:lstStyle/>
          <a:p>
            <a:r>
              <a:rPr lang="fr-FR" sz="1400" dirty="0" smtClean="0"/>
              <a:t>Lycée d’enseignement général et technologique </a:t>
            </a:r>
            <a:endParaRPr lang="fr-FR" sz="1400" dirty="0"/>
          </a:p>
        </p:txBody>
      </p:sp>
      <p:sp>
        <p:nvSpPr>
          <p:cNvPr id="62" name="ZoneTexte 61"/>
          <p:cNvSpPr txBox="1"/>
          <p:nvPr/>
        </p:nvSpPr>
        <p:spPr>
          <a:xfrm>
            <a:off x="246907" y="2911571"/>
            <a:ext cx="854655"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100" b="1" dirty="0" smtClean="0"/>
              <a:t>1</a:t>
            </a:r>
            <a:r>
              <a:rPr lang="fr-FR" sz="1100" b="1" baseline="30000" dirty="0" smtClean="0"/>
              <a:t>ère</a:t>
            </a:r>
            <a:r>
              <a:rPr lang="fr-FR" sz="1100" b="1" dirty="0" smtClean="0"/>
              <a:t> techno</a:t>
            </a:r>
          </a:p>
          <a:p>
            <a:pPr algn="ctr"/>
            <a:r>
              <a:rPr lang="fr-FR" sz="1100" dirty="0" smtClean="0"/>
              <a:t>Hôtellerie, musique ou danse</a:t>
            </a:r>
            <a:endParaRPr lang="fr-FR" sz="1100" dirty="0"/>
          </a:p>
        </p:txBody>
      </p:sp>
      <p:sp>
        <p:nvSpPr>
          <p:cNvPr id="63" name="ZoneTexte 62"/>
          <p:cNvSpPr txBox="1"/>
          <p:nvPr/>
        </p:nvSpPr>
        <p:spPr>
          <a:xfrm>
            <a:off x="306157" y="1680578"/>
            <a:ext cx="854655"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100" b="1" dirty="0" smtClean="0"/>
              <a:t>Bac  techno</a:t>
            </a:r>
          </a:p>
          <a:p>
            <a:pPr algn="ctr"/>
            <a:r>
              <a:rPr lang="fr-FR" sz="1100" dirty="0" smtClean="0"/>
              <a:t>Hôtellerie, musique ou danse</a:t>
            </a:r>
            <a:endParaRPr lang="fr-FR" sz="1100" dirty="0"/>
          </a:p>
        </p:txBody>
      </p:sp>
      <p:sp>
        <p:nvSpPr>
          <p:cNvPr id="64" name="Rectangle à coins arrondis 63"/>
          <p:cNvSpPr/>
          <p:nvPr/>
        </p:nvSpPr>
        <p:spPr>
          <a:xfrm>
            <a:off x="1460723" y="2926077"/>
            <a:ext cx="2083428" cy="74042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1400" dirty="0" smtClean="0"/>
              <a:t>1</a:t>
            </a:r>
            <a:r>
              <a:rPr lang="fr-FR" sz="1400" baseline="30000" dirty="0" smtClean="0"/>
              <a:t>ère</a:t>
            </a:r>
            <a:r>
              <a:rPr lang="fr-FR" sz="1400" dirty="0"/>
              <a:t> </a:t>
            </a:r>
            <a:r>
              <a:rPr lang="fr-FR" sz="1400" dirty="0" smtClean="0"/>
              <a:t>  Technologique</a:t>
            </a:r>
          </a:p>
          <a:p>
            <a:pPr algn="ctr"/>
            <a:r>
              <a:rPr lang="fr-FR" sz="1100" dirty="0" smtClean="0"/>
              <a:t>STI2D, STL,ST2S, STMG, STAV, STD2A, STHR </a:t>
            </a:r>
            <a:endParaRPr lang="fr-FR" sz="1100" dirty="0"/>
          </a:p>
        </p:txBody>
      </p:sp>
      <p:cxnSp>
        <p:nvCxnSpPr>
          <p:cNvPr id="79" name="Connecteur droit avec flèche 78"/>
          <p:cNvCxnSpPr/>
          <p:nvPr/>
        </p:nvCxnSpPr>
        <p:spPr>
          <a:xfrm flipH="1" flipV="1">
            <a:off x="2502438" y="3681012"/>
            <a:ext cx="809422" cy="82886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83" name="Connecteur droit avec flèche 82"/>
          <p:cNvCxnSpPr/>
          <p:nvPr/>
        </p:nvCxnSpPr>
        <p:spPr>
          <a:xfrm flipV="1">
            <a:off x="3311860" y="3702304"/>
            <a:ext cx="1180376" cy="82887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04" name="Flèche vers le haut 103"/>
          <p:cNvSpPr/>
          <p:nvPr/>
        </p:nvSpPr>
        <p:spPr>
          <a:xfrm>
            <a:off x="491168" y="1050224"/>
            <a:ext cx="484632" cy="6099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Flèche vers le haut 104"/>
          <p:cNvSpPr/>
          <p:nvPr/>
        </p:nvSpPr>
        <p:spPr>
          <a:xfrm>
            <a:off x="2439925" y="1012196"/>
            <a:ext cx="484632" cy="6212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Flèche vers le haut 105"/>
          <p:cNvSpPr/>
          <p:nvPr/>
        </p:nvSpPr>
        <p:spPr>
          <a:xfrm>
            <a:off x="4690887" y="1012196"/>
            <a:ext cx="484632" cy="6321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Flèche vers le haut 106"/>
          <p:cNvSpPr/>
          <p:nvPr/>
        </p:nvSpPr>
        <p:spPr>
          <a:xfrm>
            <a:off x="8415749" y="1589882"/>
            <a:ext cx="484632" cy="13568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Flèche vers le haut 107"/>
          <p:cNvSpPr/>
          <p:nvPr/>
        </p:nvSpPr>
        <p:spPr>
          <a:xfrm>
            <a:off x="6758095" y="1041284"/>
            <a:ext cx="484632" cy="59831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ZoneTexte 108"/>
          <p:cNvSpPr txBox="1"/>
          <p:nvPr/>
        </p:nvSpPr>
        <p:spPr>
          <a:xfrm>
            <a:off x="393887" y="639731"/>
            <a:ext cx="5256584" cy="369332"/>
          </a:xfrm>
          <a:prstGeom prst="rect">
            <a:avLst/>
          </a:prstGeom>
        </p:spPr>
        <p:style>
          <a:lnRef idx="0">
            <a:scrgbClr r="0" g="0" b="0"/>
          </a:lnRef>
          <a:fillRef idx="1003">
            <a:schemeClr val="lt1"/>
          </a:fillRef>
          <a:effectRef idx="0">
            <a:scrgbClr r="0" g="0" b="0"/>
          </a:effectRef>
          <a:fontRef idx="major"/>
        </p:style>
        <p:txBody>
          <a:bodyPr wrap="square" rtlCol="0">
            <a:spAutoFit/>
          </a:bodyPr>
          <a:lstStyle/>
          <a:p>
            <a:pPr algn="ctr"/>
            <a:r>
              <a:rPr lang="fr-FR" dirty="0" smtClean="0"/>
              <a:t>Poursuite d’études</a:t>
            </a:r>
            <a:endParaRPr lang="fr-FR" dirty="0"/>
          </a:p>
        </p:txBody>
      </p:sp>
      <p:sp>
        <p:nvSpPr>
          <p:cNvPr id="110" name="ZoneTexte 109"/>
          <p:cNvSpPr txBox="1"/>
          <p:nvPr/>
        </p:nvSpPr>
        <p:spPr>
          <a:xfrm>
            <a:off x="6154608" y="362732"/>
            <a:ext cx="1574324" cy="646331"/>
          </a:xfrm>
          <a:prstGeom prst="rect">
            <a:avLst/>
          </a:prstGeom>
        </p:spPr>
        <p:style>
          <a:lnRef idx="0">
            <a:scrgbClr r="0" g="0" b="0"/>
          </a:lnRef>
          <a:fillRef idx="1002">
            <a:schemeClr val="lt1"/>
          </a:fillRef>
          <a:effectRef idx="0">
            <a:scrgbClr r="0" g="0" b="0"/>
          </a:effectRef>
          <a:fontRef idx="major"/>
        </p:style>
        <p:txBody>
          <a:bodyPr wrap="square" rtlCol="0">
            <a:spAutoFit/>
          </a:bodyPr>
          <a:lstStyle/>
          <a:p>
            <a:r>
              <a:rPr lang="fr-FR" dirty="0" smtClean="0"/>
              <a:t>Etudes ou vie active</a:t>
            </a:r>
            <a:endParaRPr lang="fr-FR" dirty="0"/>
          </a:p>
        </p:txBody>
      </p:sp>
      <p:sp>
        <p:nvSpPr>
          <p:cNvPr id="111" name="ZoneTexte 110"/>
          <p:cNvSpPr txBox="1"/>
          <p:nvPr/>
        </p:nvSpPr>
        <p:spPr>
          <a:xfrm>
            <a:off x="7884413" y="1066662"/>
            <a:ext cx="1211443" cy="523220"/>
          </a:xfrm>
          <a:prstGeom prst="rect">
            <a:avLst/>
          </a:prstGeom>
        </p:spPr>
        <p:style>
          <a:lnRef idx="0">
            <a:scrgbClr r="0" g="0" b="0"/>
          </a:lnRef>
          <a:fillRef idx="1002">
            <a:schemeClr val="lt1"/>
          </a:fillRef>
          <a:effectRef idx="0">
            <a:scrgbClr r="0" g="0" b="0"/>
          </a:effectRef>
          <a:fontRef idx="major"/>
        </p:style>
        <p:txBody>
          <a:bodyPr wrap="square" rtlCol="0">
            <a:spAutoFit/>
          </a:bodyPr>
          <a:lstStyle/>
          <a:p>
            <a:r>
              <a:rPr lang="fr-FR" sz="1400" dirty="0" smtClean="0"/>
              <a:t>Spécialisation ou vie active</a:t>
            </a:r>
            <a:endParaRPr lang="fr-FR" sz="1400" dirty="0"/>
          </a:p>
        </p:txBody>
      </p:sp>
      <p:cxnSp>
        <p:nvCxnSpPr>
          <p:cNvPr id="113" name="Connecteur droit avec flèche 112"/>
          <p:cNvCxnSpPr/>
          <p:nvPr/>
        </p:nvCxnSpPr>
        <p:spPr>
          <a:xfrm flipV="1">
            <a:off x="7057370" y="3702304"/>
            <a:ext cx="0" cy="784872"/>
          </a:xfrm>
          <a:prstGeom prst="straightConnector1">
            <a:avLst/>
          </a:prstGeom>
          <a:ln w="28575">
            <a:solidFill>
              <a:schemeClr val="accent6"/>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p:nvPr/>
        </p:nvCxnSpPr>
        <p:spPr>
          <a:xfrm flipV="1">
            <a:off x="4788024" y="2429588"/>
            <a:ext cx="0" cy="48198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3" name="Connecteur droit avec flèche 122"/>
          <p:cNvCxnSpPr>
            <a:stCxn id="6" idx="0"/>
          </p:cNvCxnSpPr>
          <p:nvPr/>
        </p:nvCxnSpPr>
        <p:spPr>
          <a:xfrm flipV="1">
            <a:off x="7057370" y="2486209"/>
            <a:ext cx="0" cy="468062"/>
          </a:xfrm>
          <a:prstGeom prst="straightConnector1">
            <a:avLst/>
          </a:prstGeom>
          <a:ln w="28575">
            <a:solidFill>
              <a:schemeClr val="accent6"/>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p:nvPr/>
        </p:nvCxnSpPr>
        <p:spPr>
          <a:xfrm flipH="1" flipV="1">
            <a:off x="647806" y="3707608"/>
            <a:ext cx="8658" cy="77956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30" name="Connecteur droit avec flèche 129"/>
          <p:cNvCxnSpPr/>
          <p:nvPr/>
        </p:nvCxnSpPr>
        <p:spPr>
          <a:xfrm flipV="1">
            <a:off x="701504" y="2458908"/>
            <a:ext cx="0" cy="45266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9" name="Ellipse 8"/>
          <p:cNvSpPr/>
          <p:nvPr/>
        </p:nvSpPr>
        <p:spPr>
          <a:xfrm>
            <a:off x="1541242" y="73472"/>
            <a:ext cx="2950994" cy="4576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Schéma général</a:t>
            </a:r>
            <a:endParaRPr lang="fr-FR" sz="2000" b="1" dirty="0"/>
          </a:p>
        </p:txBody>
      </p:sp>
      <p:sp>
        <p:nvSpPr>
          <p:cNvPr id="2" name="Espace réservé du numéro de diapositive 1"/>
          <p:cNvSpPr>
            <a:spLocks noGrp="1"/>
          </p:cNvSpPr>
          <p:nvPr>
            <p:ph type="sldNum" sz="quarter" idx="12"/>
          </p:nvPr>
        </p:nvSpPr>
        <p:spPr/>
        <p:txBody>
          <a:bodyPr/>
          <a:lstStyle/>
          <a:p>
            <a:fld id="{B552CA06-789F-43F1-AC1A-71309998D267}" type="slidenum">
              <a:rPr lang="fr-FR" smtClean="0"/>
              <a:t>6</a:t>
            </a:fld>
            <a:endParaRPr lang="fr-FR"/>
          </a:p>
        </p:txBody>
      </p:sp>
    </p:spTree>
    <p:extLst>
      <p:ext uri="{BB962C8B-B14F-4D97-AF65-F5344CB8AC3E}">
        <p14:creationId xmlns:p14="http://schemas.microsoft.com/office/powerpoint/2010/main" val="251788458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74638"/>
            <a:ext cx="8229600" cy="1143000"/>
          </a:xfrm>
        </p:spPr>
        <p:txBody>
          <a:bodyPr/>
          <a:lstStyle/>
          <a:p>
            <a:pPr eaLnBrk="1" hangingPunct="1"/>
            <a:r>
              <a:rPr lang="fr-FR" altLang="fr-FR" sz="2400" b="1" dirty="0" smtClean="0">
                <a:latin typeface="Arial" pitchFamily="34" charset="0"/>
              </a:rPr>
              <a:t>Choix d’une voie de formation = choix d’une façon d’étudier</a:t>
            </a:r>
          </a:p>
        </p:txBody>
      </p:sp>
      <p:sp>
        <p:nvSpPr>
          <p:cNvPr id="5" name="Ellipse 4"/>
          <p:cNvSpPr>
            <a:spLocks noChangeArrowheads="1"/>
          </p:cNvSpPr>
          <p:nvPr/>
        </p:nvSpPr>
        <p:spPr bwMode="auto">
          <a:xfrm>
            <a:off x="1030288" y="1524000"/>
            <a:ext cx="1355725" cy="1355725"/>
          </a:xfrm>
          <a:prstGeom prst="ellipse">
            <a:avLst/>
          </a:prstGeom>
          <a:blipFill dpi="0" rotWithShape="1">
            <a:blip r:embed="rId2"/>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6" name="Rectangle avec flèche vers la gauche 5"/>
          <p:cNvSpPr>
            <a:spLocks noChangeArrowheads="1"/>
          </p:cNvSpPr>
          <p:nvPr/>
        </p:nvSpPr>
        <p:spPr bwMode="auto">
          <a:xfrm>
            <a:off x="2386013" y="1524000"/>
            <a:ext cx="5899150" cy="1344613"/>
          </a:xfrm>
          <a:prstGeom prst="leftArrowCallout">
            <a:avLst>
              <a:gd name="adj1" fmla="val 25000"/>
              <a:gd name="adj2" fmla="val 25000"/>
              <a:gd name="adj3" fmla="val 25003"/>
              <a:gd name="adj4" fmla="val 6497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1800" b="1" smtClean="0">
                <a:solidFill>
                  <a:srgbClr val="FFFFFF"/>
                </a:solidFill>
                <a:latin typeface="Calibri" pitchFamily="34" charset="0"/>
              </a:rPr>
              <a:t>Voie générale = enseignement théorique et abstrait</a:t>
            </a:r>
          </a:p>
        </p:txBody>
      </p:sp>
      <p:sp>
        <p:nvSpPr>
          <p:cNvPr id="7" name="Ellipse 6"/>
          <p:cNvSpPr>
            <a:spLocks noChangeArrowheads="1"/>
          </p:cNvSpPr>
          <p:nvPr/>
        </p:nvSpPr>
        <p:spPr bwMode="auto">
          <a:xfrm>
            <a:off x="1030288" y="3171825"/>
            <a:ext cx="1355725" cy="1355725"/>
          </a:xfrm>
          <a:prstGeom prst="ellipse">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8" name="Rectangle avec flèche vers la gauche 7"/>
          <p:cNvSpPr>
            <a:spLocks noChangeArrowheads="1"/>
          </p:cNvSpPr>
          <p:nvPr/>
        </p:nvSpPr>
        <p:spPr bwMode="auto">
          <a:xfrm>
            <a:off x="2386013" y="3171825"/>
            <a:ext cx="5899150" cy="1344613"/>
          </a:xfrm>
          <a:prstGeom prst="leftArrowCallout">
            <a:avLst>
              <a:gd name="adj1" fmla="val 25000"/>
              <a:gd name="adj2" fmla="val 25000"/>
              <a:gd name="adj3" fmla="val 25003"/>
              <a:gd name="adj4" fmla="val 6497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1800" b="1" dirty="0" smtClean="0">
                <a:solidFill>
                  <a:srgbClr val="FFFFFF"/>
                </a:solidFill>
                <a:latin typeface="Calibri" pitchFamily="34" charset="0"/>
              </a:rPr>
              <a:t>Voie technologique = observation et expérimentation aident à intégrer les concepts plus abstraits </a:t>
            </a:r>
          </a:p>
        </p:txBody>
      </p:sp>
      <p:sp>
        <p:nvSpPr>
          <p:cNvPr id="9" name="Ellipse 8"/>
          <p:cNvSpPr>
            <a:spLocks noChangeArrowheads="1"/>
          </p:cNvSpPr>
          <p:nvPr/>
        </p:nvSpPr>
        <p:spPr bwMode="auto">
          <a:xfrm>
            <a:off x="1030288" y="4829175"/>
            <a:ext cx="1355725" cy="1355725"/>
          </a:xfrm>
          <a:prstGeom prst="ellipse">
            <a:avLst/>
          </a:prstGeom>
          <a:blipFill dpi="0" rotWithShape="1">
            <a:blip r:embed="rId4"/>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10" name="Rectangle avec flèche vers la gauche 9"/>
          <p:cNvSpPr>
            <a:spLocks noChangeArrowheads="1"/>
          </p:cNvSpPr>
          <p:nvPr/>
        </p:nvSpPr>
        <p:spPr bwMode="auto">
          <a:xfrm>
            <a:off x="2386013" y="4840288"/>
            <a:ext cx="5899150" cy="1344612"/>
          </a:xfrm>
          <a:prstGeom prst="leftArrowCallout">
            <a:avLst>
              <a:gd name="adj1" fmla="val 25000"/>
              <a:gd name="adj2" fmla="val 25000"/>
              <a:gd name="adj3" fmla="val 25003"/>
              <a:gd name="adj4" fmla="val 6497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algn="ctr" eaLnBrk="1" hangingPunct="1">
              <a:defRPr/>
            </a:pPr>
            <a:r>
              <a:rPr lang="fr-FR" altLang="fr-FR" sz="1800" b="1" smtClean="0">
                <a:solidFill>
                  <a:srgbClr val="FFFFFF"/>
                </a:solidFill>
                <a:latin typeface="Calibri" pitchFamily="34" charset="0"/>
              </a:rPr>
              <a:t>Voie professionnelle = acquisition de savoir-faire et compétences concrets</a:t>
            </a:r>
          </a:p>
        </p:txBody>
      </p:sp>
      <p:sp>
        <p:nvSpPr>
          <p:cNvPr id="2" name="Espace réservé du numéro de diapositive 1"/>
          <p:cNvSpPr>
            <a:spLocks noGrp="1"/>
          </p:cNvSpPr>
          <p:nvPr>
            <p:ph type="sldNum" sz="quarter" idx="12"/>
          </p:nvPr>
        </p:nvSpPr>
        <p:spPr/>
        <p:txBody>
          <a:bodyPr/>
          <a:lstStyle/>
          <a:p>
            <a:fld id="{B552CA06-789F-43F1-AC1A-71309998D267}" type="slidenum">
              <a:rPr lang="fr-FR" smtClean="0"/>
              <a:t>7</a:t>
            </a:fld>
            <a:endParaRPr lang="fr-FR"/>
          </a:p>
        </p:txBody>
      </p:sp>
    </p:spTree>
    <p:extLst>
      <p:ext uri="{BB962C8B-B14F-4D97-AF65-F5344CB8AC3E}">
        <p14:creationId xmlns:p14="http://schemas.microsoft.com/office/powerpoint/2010/main" val="395919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t>           La procédure d’orientation</a:t>
            </a:r>
            <a:endParaRPr lang="fr-FR" dirty="0"/>
          </a:p>
        </p:txBody>
      </p:sp>
      <p:sp>
        <p:nvSpPr>
          <p:cNvPr id="10" name="Espace réservé du contenu 9"/>
          <p:cNvSpPr>
            <a:spLocks noGrp="1"/>
          </p:cNvSpPr>
          <p:nvPr>
            <p:ph idx="1"/>
          </p:nvPr>
        </p:nvSpPr>
        <p:spPr>
          <a:xfrm>
            <a:off x="407165" y="3140968"/>
            <a:ext cx="8229600" cy="3040064"/>
          </a:xfrm>
          <a:ln w="9525">
            <a:solidFill>
              <a:schemeClr val="tx1"/>
            </a:solidFill>
          </a:ln>
        </p:spPr>
        <p:txBody>
          <a:bodyPr/>
          <a:lstStyle/>
          <a:p>
            <a:r>
              <a:rPr lang="fr-FR" sz="2400" dirty="0" smtClean="0"/>
              <a:t>En Février:</a:t>
            </a:r>
            <a:r>
              <a:rPr lang="fr-FR" dirty="0" smtClean="0"/>
              <a:t> </a:t>
            </a:r>
            <a:r>
              <a:rPr lang="fr-FR" sz="1800" dirty="0" smtClean="0"/>
              <a:t>Vous formulez </a:t>
            </a:r>
            <a:r>
              <a:rPr lang="fr-FR" sz="1800" dirty="0" smtClean="0">
                <a:solidFill>
                  <a:srgbClr val="FF0000"/>
                </a:solidFill>
              </a:rPr>
              <a:t>un ou plusieurs vœux provisoires </a:t>
            </a:r>
            <a:r>
              <a:rPr lang="fr-FR" sz="1800" dirty="0" smtClean="0"/>
              <a:t>en ligne sur </a:t>
            </a:r>
            <a:endParaRPr lang="fr-FR" sz="1800" dirty="0"/>
          </a:p>
        </p:txBody>
      </p:sp>
      <p:sp>
        <p:nvSpPr>
          <p:cNvPr id="4" name="Espace réservé du numéro de diapositive 3"/>
          <p:cNvSpPr>
            <a:spLocks noGrp="1"/>
          </p:cNvSpPr>
          <p:nvPr>
            <p:ph type="sldNum" sz="quarter" idx="12"/>
          </p:nvPr>
        </p:nvSpPr>
        <p:spPr/>
        <p:txBody>
          <a:bodyPr/>
          <a:lstStyle/>
          <a:p>
            <a:pPr>
              <a:defRPr/>
            </a:pPr>
            <a:fld id="{012C8519-5857-463D-B5B7-1B1ACE5485C3}" type="slidenum">
              <a:rPr lang="fr-FR" altLang="fr-FR" smtClean="0"/>
              <a:pPr>
                <a:defRPr/>
              </a:pPr>
              <a:t>8</a:t>
            </a:fld>
            <a:endParaRPr lang="fr-FR" altLang="fr-FR"/>
          </a:p>
        </p:txBody>
      </p:sp>
      <p:pic>
        <p:nvPicPr>
          <p:cNvPr id="1026" name="Picture 2" descr="C:\Users\c.abraham\AppData\Local\Microsoft\Windows\Temporary Internet Files\Content.IE5\YS3QBE1E\Calendrier.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88640"/>
            <a:ext cx="1042056" cy="148478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à coins arrondis 11"/>
          <p:cNvSpPr/>
          <p:nvPr/>
        </p:nvSpPr>
        <p:spPr>
          <a:xfrm>
            <a:off x="1797632" y="3717032"/>
            <a:ext cx="1728192" cy="17693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600" dirty="0" smtClean="0"/>
              <a:t>EDUCONNECT </a:t>
            </a:r>
            <a:endParaRPr lang="fr-FR" sz="1600" dirty="0"/>
          </a:p>
        </p:txBody>
      </p:sp>
      <p:sp>
        <p:nvSpPr>
          <p:cNvPr id="13" name="ZoneTexte 12"/>
          <p:cNvSpPr txBox="1"/>
          <p:nvPr/>
        </p:nvSpPr>
        <p:spPr>
          <a:xfrm>
            <a:off x="395536" y="3933056"/>
            <a:ext cx="8136904" cy="1384995"/>
          </a:xfrm>
          <a:prstGeom prst="rect">
            <a:avLst/>
          </a:prstGeom>
          <a:noFill/>
        </p:spPr>
        <p:txBody>
          <a:bodyPr wrap="square" rtlCol="0">
            <a:spAutoFit/>
          </a:bodyPr>
          <a:lstStyle/>
          <a:p>
            <a:pPr marL="285750" indent="-285750">
              <a:buFont typeface="Arial" panose="020B0604020202020204" pitchFamily="34" charset="0"/>
              <a:buChar char="•"/>
            </a:pPr>
            <a:endParaRPr lang="fr-FR" sz="2400" dirty="0" smtClean="0"/>
          </a:p>
          <a:p>
            <a:pPr marL="285750" indent="-285750">
              <a:buFont typeface="Arial" panose="020B0604020202020204" pitchFamily="34" charset="0"/>
              <a:buChar char="•"/>
            </a:pPr>
            <a:r>
              <a:rPr lang="fr-FR" sz="2400" dirty="0" smtClean="0"/>
              <a:t>Au conseil de classe du 2</a:t>
            </a:r>
            <a:r>
              <a:rPr lang="fr-FR" sz="2400" baseline="30000" dirty="0" smtClean="0"/>
              <a:t>ème</a:t>
            </a:r>
            <a:r>
              <a:rPr lang="fr-FR" sz="2400" dirty="0" smtClean="0"/>
              <a:t> trimestre</a:t>
            </a:r>
            <a:r>
              <a:rPr lang="fr-FR" dirty="0" smtClean="0"/>
              <a:t>, un avis provisoire est donné par le Conseil</a:t>
            </a:r>
          </a:p>
          <a:p>
            <a:endParaRPr lang="fr-FR" dirty="0"/>
          </a:p>
        </p:txBody>
      </p:sp>
      <p:sp>
        <p:nvSpPr>
          <p:cNvPr id="14" name="ZoneTexte 13"/>
          <p:cNvSpPr txBox="1"/>
          <p:nvPr/>
        </p:nvSpPr>
        <p:spPr>
          <a:xfrm>
            <a:off x="3525824" y="1772816"/>
            <a:ext cx="18002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dirty="0" smtClean="0"/>
              <a:t>Phase provisoire</a:t>
            </a:r>
            <a:endParaRPr lang="fr-FR" dirty="0"/>
          </a:p>
        </p:txBody>
      </p:sp>
    </p:spTree>
    <p:extLst>
      <p:ext uri="{BB962C8B-B14F-4D97-AF65-F5344CB8AC3E}">
        <p14:creationId xmlns:p14="http://schemas.microsoft.com/office/powerpoint/2010/main" val="200660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262063" y="182563"/>
            <a:ext cx="7881937" cy="1287462"/>
          </a:xfrm>
        </p:spPr>
        <p:txBody>
          <a:bodyPr>
            <a:normAutofit fontScale="90000"/>
          </a:bodyPr>
          <a:lstStyle/>
          <a:p>
            <a:r>
              <a:rPr lang="fr-FR" dirty="0">
                <a:solidFill>
                  <a:prstClr val="black"/>
                </a:solidFill>
              </a:rPr>
              <a:t>La procédure </a:t>
            </a:r>
            <a:r>
              <a:rPr lang="fr-FR" dirty="0" smtClean="0">
                <a:solidFill>
                  <a:prstClr val="black"/>
                </a:solidFill>
              </a:rPr>
              <a:t>d’orientation et d’affectation</a:t>
            </a:r>
            <a:endParaRPr lang="fr-FR" dirty="0"/>
          </a:p>
        </p:txBody>
      </p:sp>
      <p:sp>
        <p:nvSpPr>
          <p:cNvPr id="4" name="Rectangle 3"/>
          <p:cNvSpPr/>
          <p:nvPr/>
        </p:nvSpPr>
        <p:spPr>
          <a:xfrm>
            <a:off x="467544" y="2348880"/>
            <a:ext cx="7992888" cy="3785652"/>
          </a:xfrm>
          <a:prstGeom prst="rect">
            <a:avLst/>
          </a:prstGeom>
        </p:spPr>
        <p:txBody>
          <a:bodyPr wrap="square">
            <a:spAutoFit/>
          </a:bodyPr>
          <a:lstStyle/>
          <a:p>
            <a:pPr marL="342900" indent="-342900">
              <a:buFont typeface="Arial" panose="020B0604020202020204" pitchFamily="34" charset="0"/>
              <a:buChar char="•"/>
            </a:pPr>
            <a:r>
              <a:rPr lang="fr-FR" sz="2000" dirty="0" smtClean="0"/>
              <a:t>D’Avril à Mai, vous saisissez vos </a:t>
            </a:r>
            <a:r>
              <a:rPr lang="fr-FR" sz="2000" dirty="0" smtClean="0">
                <a:solidFill>
                  <a:srgbClr val="FF0000"/>
                </a:solidFill>
              </a:rPr>
              <a:t>vœux définitifs sur EDUCONNECT,</a:t>
            </a:r>
            <a:endParaRPr lang="fr-FR" sz="2000" dirty="0"/>
          </a:p>
          <a:p>
            <a:pPr algn="just"/>
            <a:r>
              <a:rPr lang="fr-FR" sz="2000" dirty="0"/>
              <a:t>     Vous pouvez indiquer plusieurs vœux d’orientation (ex: 2de GT et 2de Pro</a:t>
            </a:r>
            <a:r>
              <a:rPr lang="fr-FR" sz="2000" dirty="0" smtClean="0"/>
              <a:t>),</a:t>
            </a:r>
          </a:p>
          <a:p>
            <a:pPr algn="just"/>
            <a:r>
              <a:rPr lang="fr-FR" sz="2000" dirty="0" smtClean="0"/>
              <a:t>     Vous devrez par la suite faire vos vœux d’affectation (nous vous recommandons vivement de faire plusieurs choix)</a:t>
            </a:r>
            <a:endParaRPr lang="fr-FR" sz="2000" dirty="0"/>
          </a:p>
          <a:p>
            <a:pPr marL="342900" indent="-342900">
              <a:buFont typeface="Arial" panose="020B0604020202020204" pitchFamily="34" charset="0"/>
              <a:buChar char="•"/>
            </a:pPr>
            <a:r>
              <a:rPr lang="fr-FR" sz="2000" b="1" dirty="0"/>
              <a:t>Au conseil de classe du 3</a:t>
            </a:r>
            <a:r>
              <a:rPr lang="fr-FR" sz="2000" b="1" baseline="30000" dirty="0"/>
              <a:t>ème</a:t>
            </a:r>
            <a:r>
              <a:rPr lang="fr-FR" sz="2000" b="1" dirty="0"/>
              <a:t> trimestre</a:t>
            </a:r>
            <a:r>
              <a:rPr lang="fr-FR" sz="2000" dirty="0"/>
              <a:t>, le Conseil fait une proposition d’orientation</a:t>
            </a:r>
          </a:p>
          <a:p>
            <a:pPr marL="800100" lvl="1" indent="-342900" algn="just">
              <a:buFont typeface="Arial" panose="020B0604020202020204" pitchFamily="34" charset="0"/>
              <a:buChar char="•"/>
            </a:pPr>
            <a:r>
              <a:rPr lang="fr-FR" sz="2000" dirty="0"/>
              <a:t>Si elle correspond à votre choix, elle est </a:t>
            </a:r>
            <a:r>
              <a:rPr lang="fr-FR" sz="2000" b="1" dirty="0"/>
              <a:t>validée</a:t>
            </a:r>
            <a:r>
              <a:rPr lang="fr-FR" sz="2000" dirty="0"/>
              <a:t>,</a:t>
            </a:r>
          </a:p>
          <a:p>
            <a:pPr marL="800100" lvl="1" indent="-342900">
              <a:buFont typeface="Arial" panose="020B0604020202020204" pitchFamily="34" charset="0"/>
              <a:buChar char="•"/>
            </a:pPr>
            <a:r>
              <a:rPr lang="fr-FR" sz="2000" dirty="0"/>
              <a:t>Si la proposition est différente, un entretien est organisé avec le chef d’établissement,</a:t>
            </a:r>
          </a:p>
          <a:p>
            <a:pPr marL="800100" lvl="1" indent="-342900">
              <a:buFont typeface="Arial" panose="020B0604020202020204" pitchFamily="34" charset="0"/>
              <a:buChar char="•"/>
            </a:pPr>
            <a:r>
              <a:rPr lang="fr-FR" sz="2000" dirty="0"/>
              <a:t>De fin Juin à début Juillet, vous recevez votre notification d’affectation</a:t>
            </a:r>
          </a:p>
        </p:txBody>
      </p:sp>
      <p:sp>
        <p:nvSpPr>
          <p:cNvPr id="5" name="ZoneTexte 4"/>
          <p:cNvSpPr txBox="1"/>
          <p:nvPr/>
        </p:nvSpPr>
        <p:spPr>
          <a:xfrm>
            <a:off x="3707904" y="1729323"/>
            <a:ext cx="2016224"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dirty="0" smtClean="0"/>
              <a:t>Phase définitive</a:t>
            </a:r>
            <a:endParaRPr lang="fr-FR" dirty="0"/>
          </a:p>
        </p:txBody>
      </p:sp>
      <p:sp>
        <p:nvSpPr>
          <p:cNvPr id="3" name="Espace réservé du numéro de diapositive 2"/>
          <p:cNvSpPr>
            <a:spLocks noGrp="1"/>
          </p:cNvSpPr>
          <p:nvPr>
            <p:ph type="sldNum" sz="quarter" idx="12"/>
          </p:nvPr>
        </p:nvSpPr>
        <p:spPr/>
        <p:txBody>
          <a:bodyPr/>
          <a:lstStyle/>
          <a:p>
            <a:fld id="{B552CA06-789F-43F1-AC1A-71309998D267}" type="slidenum">
              <a:rPr lang="fr-FR" smtClean="0"/>
              <a:t>9</a:t>
            </a:fld>
            <a:endParaRPr lang="fr-FR"/>
          </a:p>
        </p:txBody>
      </p:sp>
    </p:spTree>
    <p:extLst>
      <p:ext uri="{BB962C8B-B14F-4D97-AF65-F5344CB8AC3E}">
        <p14:creationId xmlns:p14="http://schemas.microsoft.com/office/powerpoint/2010/main" val="1137587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4337</TotalTime>
  <Words>2490</Words>
  <Application>Microsoft Office PowerPoint</Application>
  <PresentationFormat>Affichage à l'écran (4:3)</PresentationFormat>
  <Paragraphs>608</Paragraphs>
  <Slides>41</Slides>
  <Notes>3</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41</vt:i4>
      </vt:variant>
    </vt:vector>
  </HeadingPairs>
  <TitlesOfParts>
    <vt:vector size="48" baseType="lpstr">
      <vt:lpstr>MS PGothic</vt:lpstr>
      <vt:lpstr>Arial</vt:lpstr>
      <vt:lpstr>Arial Black</vt:lpstr>
      <vt:lpstr>Arial Italic</vt:lpstr>
      <vt:lpstr>Calibri</vt:lpstr>
      <vt:lpstr>Thème Office</vt:lpstr>
      <vt:lpstr>pages de contenus</vt:lpstr>
      <vt:lpstr>APRÈS LA CLASSE DE 3°</vt:lpstr>
      <vt:lpstr>Sommaire :</vt:lpstr>
      <vt:lpstr>www.onisep.fr  </vt:lpstr>
      <vt:lpstr>Présentation PowerPoint</vt:lpstr>
      <vt:lpstr>Présentation PowerPoint</vt:lpstr>
      <vt:lpstr>Présentation PowerPoint</vt:lpstr>
      <vt:lpstr>Choix d’une voie de formation = choix d’une façon d’étudier</vt:lpstr>
      <vt:lpstr>           La procédure d’orientation</vt:lpstr>
      <vt:lpstr>La procédure d’orientation et d’affectation</vt:lpstr>
      <vt:lpstr>LES VOIES D’ORIENTATION</vt:lpstr>
      <vt:lpstr>Présentation PowerPoint</vt:lpstr>
      <vt:lpstr>Bien réfléchir à la poursuite d’</vt:lpstr>
      <vt:lpstr>Les enseignements obligatoires communs</vt:lpstr>
      <vt:lpstr>Les enseignements optionnels en 2de</vt:lpstr>
      <vt:lpstr>Dès la 1ère, des enseignements de spécialité</vt:lpstr>
      <vt:lpstr>Bacs technologiques</vt:lpstr>
      <vt:lpstr>Présentation PowerPoint</vt:lpstr>
      <vt:lpstr>Présentation PowerPoint</vt:lpstr>
      <vt:lpstr>Présentation PowerPoint</vt:lpstr>
      <vt:lpstr>Les lycées d’enseignement général et technologique du secteur</vt:lpstr>
      <vt:lpstr>Le lycée de Cormeilles en Parisis</vt:lpstr>
      <vt:lpstr>Julie-Victoire DAUBIÉ</vt:lpstr>
      <vt:lpstr>Jean JAURÈS</vt:lpstr>
      <vt:lpstr>Georges BRAQUE</vt:lpstr>
      <vt:lpstr>Fernand et Nadia LÉGER</vt:lpstr>
      <vt:lpstr>Présentation PowerPoint</vt:lpstr>
      <vt:lpstr>Présentation PowerPoint</vt:lpstr>
      <vt:lpstr>Présentation PowerPoint</vt:lpstr>
      <vt:lpstr>Les familles de métiers</vt:lpstr>
      <vt:lpstr>Présentation PowerPoint</vt:lpstr>
      <vt:lpstr>Présentation PowerPoint</vt:lpstr>
      <vt:lpstr>Grille horaire en Seconde professionnelle</vt:lpstr>
      <vt:lpstr>Bacs professionnels dans les lycées environnants</vt:lpstr>
      <vt:lpstr>Présentation PowerPoint</vt:lpstr>
      <vt:lpstr>Quelques lycées à Cormeilles et aux alentours …</vt:lpstr>
      <vt:lpstr>Présentation PowerPoint</vt:lpstr>
      <vt:lpstr>Le CAP</vt:lpstr>
      <vt:lpstr>Deux types de CAP</vt:lpstr>
      <vt:lpstr>Après le CAP</vt:lpstr>
      <vt:lpstr>Des questions?</vt:lpstr>
      <vt:lpstr>Bon courage à tous!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APRÈS LA CLASSE DE 3°</dc:title>
  <dc:creator>Catherine-Suzan Abraham</dc:creator>
  <cp:lastModifiedBy>Catherine-Suzan Abraham</cp:lastModifiedBy>
  <cp:revision>187</cp:revision>
  <cp:lastPrinted>2020-02-24T14:48:11Z</cp:lastPrinted>
  <dcterms:created xsi:type="dcterms:W3CDTF">2020-01-27T13:51:11Z</dcterms:created>
  <dcterms:modified xsi:type="dcterms:W3CDTF">2022-03-09T10:20:13Z</dcterms:modified>
</cp:coreProperties>
</file>