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8" r:id="rId4"/>
    <p:sldId id="279" r:id="rId5"/>
    <p:sldId id="257" r:id="rId6"/>
    <p:sldId id="258" r:id="rId7"/>
    <p:sldId id="261" r:id="rId8"/>
    <p:sldId id="265" r:id="rId9"/>
    <p:sldId id="264" r:id="rId10"/>
    <p:sldId id="259" r:id="rId11"/>
    <p:sldId id="260" r:id="rId12"/>
    <p:sldId id="268" r:id="rId13"/>
    <p:sldId id="267" r:id="rId14"/>
    <p:sldId id="270" r:id="rId15"/>
    <p:sldId id="269" r:id="rId16"/>
    <p:sldId id="275" r:id="rId17"/>
    <p:sldId id="272" r:id="rId18"/>
    <p:sldId id="274" r:id="rId19"/>
    <p:sldId id="27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0030" y="617927"/>
            <a:ext cx="9755187" cy="281128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RÉUNION </a:t>
            </a:r>
            <a:br>
              <a:rPr lang="fr-FR" sz="3600" dirty="0" smtClean="0"/>
            </a:br>
            <a:r>
              <a:rPr lang="fr-FR" sz="3600" dirty="0" smtClean="0"/>
              <a:t>PARENTS ET </a:t>
            </a:r>
            <a:r>
              <a:rPr lang="fr-FR" sz="3600" dirty="0"/>
              <a:t>ÉLEVES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NIVEAU TROISIEME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sz="3600" dirty="0" smtClean="0"/>
              <a:t>LUNDI 16 MAI 2022  18H30 </a:t>
            </a:r>
            <a:r>
              <a:rPr lang="fr-FR" sz="5300" dirty="0" smtClean="0"/>
              <a:t/>
            </a:r>
            <a:br>
              <a:rPr lang="fr-FR" sz="5300" dirty="0" smtClean="0"/>
            </a:br>
            <a:r>
              <a:rPr lang="fr-FR" sz="2700" dirty="0" smtClean="0"/>
              <a:t>Salle </a:t>
            </a:r>
            <a:r>
              <a:rPr lang="fr-FR" sz="2700" dirty="0" err="1"/>
              <a:t>Emy</a:t>
            </a:r>
            <a:r>
              <a:rPr lang="fr-FR" sz="2700" dirty="0"/>
              <a:t> les Prés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sz="3600" dirty="0"/>
              <a:t>RENTRÉE </a:t>
            </a:r>
            <a:r>
              <a:rPr lang="fr-FR" sz="3600" dirty="0" smtClean="0"/>
              <a:t>SCOLAIRE 2022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52270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Langues vivantes</a:t>
            </a:r>
            <a:br>
              <a:rPr lang="fr-FR" dirty="0" smtClean="0"/>
            </a:br>
            <a:r>
              <a:rPr lang="fr-FR" dirty="0" smtClean="0"/>
              <a:t> et enseignements optionnels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196850" indent="0">
              <a:buNone/>
              <a:defRPr/>
            </a:pPr>
            <a:r>
              <a:rPr lang="fr-FR" sz="2400" u="sng" dirty="0"/>
              <a:t>Langues vivantes A et B  </a:t>
            </a:r>
            <a:r>
              <a:rPr lang="fr-FR" sz="2400" dirty="0" smtClean="0"/>
              <a:t>:          A : anglais</a:t>
            </a:r>
            <a:r>
              <a:rPr lang="fr-FR" sz="2400" dirty="0"/>
              <a:t>, </a:t>
            </a:r>
            <a:r>
              <a:rPr lang="fr-FR" sz="2400" dirty="0" smtClean="0"/>
              <a:t>            B:  allemand</a:t>
            </a:r>
            <a:r>
              <a:rPr lang="fr-FR" sz="2400" dirty="0"/>
              <a:t> </a:t>
            </a:r>
            <a:r>
              <a:rPr lang="fr-FR" sz="2400" dirty="0" smtClean="0"/>
              <a:t>- </a:t>
            </a:r>
            <a:r>
              <a:rPr lang="fr-FR" sz="2400" dirty="0"/>
              <a:t>espagnol</a:t>
            </a:r>
          </a:p>
          <a:p>
            <a:pPr marL="196850" indent="0">
              <a:buNone/>
              <a:defRPr/>
            </a:pPr>
            <a:r>
              <a:rPr lang="fr-FR" sz="2400" dirty="0" smtClean="0"/>
              <a:t>et </a:t>
            </a:r>
            <a:r>
              <a:rPr lang="fr-FR" sz="2400" dirty="0"/>
              <a:t>les ateliers du mercredi après midi </a:t>
            </a:r>
          </a:p>
          <a:p>
            <a:pPr marL="196850" indent="0">
              <a:buNone/>
              <a:defRPr/>
            </a:pPr>
            <a:r>
              <a:rPr lang="fr-FR" sz="2400" dirty="0"/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Les </a:t>
            </a:r>
            <a:r>
              <a:rPr lang="fr-FR" sz="2400" b="1" dirty="0">
                <a:solidFill>
                  <a:srgbClr val="0070C0"/>
                </a:solidFill>
              </a:rPr>
              <a:t>options  : </a:t>
            </a:r>
          </a:p>
          <a:p>
            <a:pPr>
              <a:defRPr/>
            </a:pPr>
            <a:r>
              <a:rPr lang="fr-FR" sz="2400" dirty="0"/>
              <a:t> </a:t>
            </a:r>
            <a:r>
              <a:rPr lang="fr-FR" sz="2400" dirty="0" smtClean="0"/>
              <a:t>MUSIQUE</a:t>
            </a:r>
            <a:endParaRPr lang="fr-FR" sz="2400" dirty="0"/>
          </a:p>
          <a:p>
            <a:pPr>
              <a:defRPr/>
            </a:pPr>
            <a:r>
              <a:rPr lang="fr-FR" sz="2400" dirty="0"/>
              <a:t> Section européenne </a:t>
            </a:r>
            <a:r>
              <a:rPr lang="fr-FR" sz="2400" dirty="0" smtClean="0"/>
              <a:t>anglais</a:t>
            </a:r>
            <a:endParaRPr lang="fr-FR" sz="2400" dirty="0"/>
          </a:p>
          <a:p>
            <a:pPr>
              <a:defRPr/>
            </a:pPr>
            <a:r>
              <a:rPr lang="fr-FR" sz="2400" dirty="0"/>
              <a:t> Langues et culture de </a:t>
            </a:r>
            <a:r>
              <a:rPr lang="fr-FR" sz="2400" dirty="0" smtClean="0"/>
              <a:t>l’antiquité (LATIN)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74314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LANGUES ET CULTURES DE L’ Antiquité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lvl="1">
              <a:buFont typeface="Wingdings" panose="05000000000000000000" pitchFamily="2" charset="2"/>
              <a:buChar char="q"/>
              <a:defRPr/>
            </a:pPr>
            <a:r>
              <a:rPr lang="fr-FR" sz="2400" dirty="0"/>
              <a:t>Poursuivre l’acquisition de connaissances linguistiques en latin et en grec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fr-FR" sz="2400" dirty="0"/>
              <a:t> Mettre à profit les connaissances acquises au collège pour développer une culture littéraire et historique 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fr-FR" sz="2400" dirty="0"/>
              <a:t> Découvrir et participer activement à </a:t>
            </a:r>
            <a:r>
              <a:rPr lang="fr-FR" sz="2400" dirty="0" smtClean="0"/>
              <a:t>un </a:t>
            </a:r>
            <a:r>
              <a:rPr lang="fr-FR" sz="2400" dirty="0"/>
              <a:t>projet « Archéologie », visite de sites </a:t>
            </a:r>
            <a:r>
              <a:rPr lang="fr-FR" sz="2400" dirty="0" smtClean="0"/>
              <a:t>GALLO-ROMAIN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789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</a:t>
            </a:r>
            <a:r>
              <a:rPr lang="fr-FR" dirty="0" err="1" smtClean="0"/>
              <a:t>PREMIèRE</a:t>
            </a:r>
            <a:r>
              <a:rPr lang="fr-FR" dirty="0" smtClean="0"/>
              <a:t> </a:t>
            </a:r>
            <a:r>
              <a:rPr lang="fr-FR" dirty="0" err="1" smtClean="0"/>
              <a:t>GéNéRALE</a:t>
            </a:r>
            <a:r>
              <a:rPr lang="fr-FR" dirty="0" smtClean="0"/>
              <a:t> ET TECHNOLOGIQUE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altLang="fr-FR" kern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Après une 2</a:t>
            </a:r>
            <a:r>
              <a:rPr lang="fr-FR" altLang="fr-FR" kern="0" baseline="300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nde</a:t>
            </a:r>
            <a:r>
              <a:rPr lang="fr-FR" altLang="fr-FR" kern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r-FR" altLang="fr-FR" kern="0" dirty="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GT   </a:t>
            </a:r>
          </a:p>
          <a:p>
            <a:endParaRPr lang="fr-FR" altLang="fr-FR" kern="0" dirty="0" smtClean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fr-FR" altLang="fr-FR" kern="0" dirty="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</a:t>
            </a:r>
            <a:r>
              <a:rPr lang="fr-FR" altLang="fr-FR" kern="0" baseline="30000" dirty="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ère</a:t>
            </a:r>
            <a:r>
              <a:rPr lang="fr-FR" altLang="fr-FR" kern="0" dirty="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générale </a:t>
            </a:r>
            <a:endParaRPr lang="fr-FR" altLang="fr-FR" kern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buSzPct val="100000"/>
              <a:defRPr/>
            </a:pPr>
            <a:r>
              <a:rPr lang="fr-FR" dirty="0"/>
              <a:t>Le tronc commun</a:t>
            </a:r>
          </a:p>
          <a:p>
            <a:pPr>
              <a:buSzPct val="100000"/>
              <a:defRPr/>
            </a:pPr>
            <a:r>
              <a:rPr lang="fr-FR" dirty="0"/>
              <a:t>La poursuite des enseignements optionnels choisis en 2GT</a:t>
            </a:r>
          </a:p>
          <a:p>
            <a:pPr>
              <a:buSzPct val="100000"/>
              <a:defRPr/>
            </a:pPr>
            <a:r>
              <a:rPr lang="fr-FR" dirty="0" smtClean="0"/>
              <a:t>trois </a:t>
            </a:r>
            <a:r>
              <a:rPr lang="fr-FR" dirty="0"/>
              <a:t>Enseignements de spécialité </a:t>
            </a:r>
            <a:r>
              <a:rPr lang="fr-FR" dirty="0" smtClean="0"/>
              <a:t> au choix– 4h</a:t>
            </a:r>
            <a:endParaRPr lang="fr-FR" dirty="0"/>
          </a:p>
          <a:p>
            <a:r>
              <a:rPr lang="fr-FR" altLang="fr-FR" kern="0" dirty="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Ou  1</a:t>
            </a:r>
            <a:r>
              <a:rPr lang="fr-FR" altLang="fr-FR" kern="0" baseline="30000" dirty="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ère</a:t>
            </a:r>
            <a:r>
              <a:rPr lang="fr-FR" altLang="fr-FR" kern="0" dirty="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technologique  et terminale technologique à suivre </a:t>
            </a:r>
          </a:p>
          <a:p>
            <a:pPr marL="0" indent="0">
              <a:buNone/>
            </a:pPr>
            <a:r>
              <a:rPr lang="fr-FR" altLang="fr-FR" kern="0" dirty="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prévision  Rentrée 2023 STMG  (sciences et technologie du management et de la gestion)</a:t>
            </a:r>
          </a:p>
          <a:p>
            <a:endParaRPr lang="fr-FR" altLang="fr-FR" kern="0" dirty="0" smtClean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900113" y="1749426"/>
            <a:ext cx="7772400" cy="3625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25"/>
              </a:spcBef>
              <a:buFontTx/>
              <a:buNone/>
            </a:pPr>
            <a:endParaRPr lang="fr-FR" altLang="fr-FR" sz="32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>
              <a:spcBef>
                <a:spcPts val="625"/>
              </a:spcBef>
              <a:buFontTx/>
              <a:buNone/>
            </a:pPr>
            <a:endParaRPr lang="fr-FR" altLang="fr-FR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052513" y="1901825"/>
            <a:ext cx="7772400" cy="4608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25"/>
              </a:spcBef>
              <a:buFontTx/>
              <a:buNone/>
            </a:pPr>
            <a:endParaRPr lang="fr-FR" altLang="fr-FR" sz="32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>
              <a:spcBef>
                <a:spcPts val="625"/>
              </a:spcBef>
              <a:buFontTx/>
              <a:buNone/>
            </a:pPr>
            <a:endParaRPr lang="fr-FR" altLang="fr-FR" sz="32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>
              <a:spcBef>
                <a:spcPts val="625"/>
              </a:spcBef>
              <a:buFontTx/>
              <a:buNone/>
            </a:pPr>
            <a:endParaRPr lang="fr-FR" altLang="fr-FR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0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734438"/>
          </a:xfrm>
        </p:spPr>
        <p:txBody>
          <a:bodyPr>
            <a:noAutofit/>
          </a:bodyPr>
          <a:lstStyle/>
          <a:p>
            <a:r>
              <a:rPr lang="fr-FR" sz="4000" dirty="0" smtClean="0"/>
              <a:t>LES ENSEIGNEMENTS DE </a:t>
            </a:r>
            <a:r>
              <a:rPr lang="fr-FR" sz="4000" dirty="0" err="1" smtClean="0"/>
              <a:t>SPéCIALITé</a:t>
            </a:r>
            <a:r>
              <a:rPr lang="fr-FR" sz="4000" dirty="0" smtClean="0"/>
              <a:t> EN  </a:t>
            </a:r>
            <a:r>
              <a:rPr lang="fr-FR" sz="4000" dirty="0" err="1" smtClean="0"/>
              <a:t>PREMIéRE</a:t>
            </a:r>
            <a:r>
              <a:rPr lang="fr-FR" sz="4000" dirty="0" smtClean="0"/>
              <a:t> Proposés A LA rentrée 2023             4 HEURES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1653702"/>
            <a:ext cx="10394707" cy="3720883"/>
          </a:xfrm>
        </p:spPr>
        <p:txBody>
          <a:bodyPr>
            <a:normAutofit/>
          </a:bodyPr>
          <a:lstStyle/>
          <a:p>
            <a:pPr indent="-341313" fontAlgn="ctr">
              <a:spcBef>
                <a:spcPts val="625"/>
              </a:spcBef>
              <a:buNone/>
            </a:pPr>
            <a:r>
              <a:rPr lang="fr-FR" altLang="fr-FR" b="1" dirty="0" smtClean="0">
                <a:latin typeface="Comic Sans MS" panose="030F0702030302020204" pitchFamily="66" charset="0"/>
                <a:cs typeface="Arial" panose="020B0604020202020204" pitchFamily="34" charset="0"/>
                <a:sym typeface="Calibri" panose="020F0502020204030204" pitchFamily="34" charset="0"/>
              </a:rPr>
              <a:t>□</a:t>
            </a:r>
            <a:r>
              <a:rPr lang="fr-FR" altLang="fr-FR" b="1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   Histoire</a:t>
            </a:r>
            <a:r>
              <a:rPr lang="fr-FR" altLang="fr-FR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, géopolitique&amp; Sciences politiques </a:t>
            </a:r>
          </a:p>
          <a:p>
            <a:pPr indent="-341313" fontAlgn="ctr">
              <a:spcBef>
                <a:spcPts val="625"/>
              </a:spcBef>
              <a:buNone/>
            </a:pPr>
            <a:r>
              <a:rPr lang="fr-FR" altLang="fr-FR" b="1" dirty="0">
                <a:latin typeface="Comic Sans MS" panose="030F0702030302020204" pitchFamily="66" charset="0"/>
                <a:cs typeface="Arial" panose="020B0604020202020204" pitchFamily="34" charset="0"/>
                <a:sym typeface="Calibri" panose="020F0502020204030204" pitchFamily="34" charset="0"/>
              </a:rPr>
              <a:t>□</a:t>
            </a:r>
            <a:r>
              <a:rPr lang="fr-FR" altLang="fr-FR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   Humanités, littérature et philosophie</a:t>
            </a:r>
          </a:p>
          <a:p>
            <a:pPr indent="-341313" fontAlgn="ctr">
              <a:spcBef>
                <a:spcPts val="625"/>
              </a:spcBef>
              <a:buNone/>
            </a:pPr>
            <a:r>
              <a:rPr lang="fr-FR" altLang="fr-FR" b="1" dirty="0">
                <a:latin typeface="Comic Sans MS" panose="030F0702030302020204" pitchFamily="66" charset="0"/>
                <a:cs typeface="Arial" panose="020B0604020202020204" pitchFamily="34" charset="0"/>
                <a:sym typeface="Calibri" panose="020F0502020204030204" pitchFamily="34" charset="0"/>
              </a:rPr>
              <a:t>□  </a:t>
            </a:r>
            <a:r>
              <a:rPr lang="fr-FR" altLang="fr-FR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Langues, littératures et cultures étrangères (anglais) </a:t>
            </a:r>
          </a:p>
          <a:p>
            <a:pPr indent="-341313" fontAlgn="ctr">
              <a:spcBef>
                <a:spcPts val="625"/>
              </a:spcBef>
              <a:buNone/>
            </a:pPr>
            <a:r>
              <a:rPr lang="fr-FR" altLang="fr-FR" b="1" dirty="0">
                <a:latin typeface="Comic Sans MS" panose="030F0702030302020204" pitchFamily="66" charset="0"/>
                <a:cs typeface="Arial" panose="020B0604020202020204" pitchFamily="34" charset="0"/>
                <a:sym typeface="Calibri" panose="020F0502020204030204" pitchFamily="34" charset="0"/>
              </a:rPr>
              <a:t>□</a:t>
            </a:r>
            <a:r>
              <a:rPr lang="fr-FR" altLang="fr-FR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  </a:t>
            </a:r>
            <a:r>
              <a:rPr lang="fr-FR" altLang="fr-FR" b="1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Mathématiques </a:t>
            </a:r>
            <a:endParaRPr lang="fr-FR" altLang="fr-FR" b="1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indent="-341313" fontAlgn="ctr">
              <a:spcBef>
                <a:spcPts val="625"/>
              </a:spcBef>
              <a:buNone/>
            </a:pPr>
            <a:r>
              <a:rPr lang="fr-FR" altLang="fr-FR" b="1" dirty="0">
                <a:latin typeface="Comic Sans MS" panose="030F0702030302020204" pitchFamily="66" charset="0"/>
                <a:cs typeface="Arial" panose="020B0604020202020204" pitchFamily="34" charset="0"/>
                <a:sym typeface="Calibri" panose="020F0502020204030204" pitchFamily="34" charset="0"/>
              </a:rPr>
              <a:t>□</a:t>
            </a:r>
            <a:r>
              <a:rPr lang="fr-FR" altLang="fr-FR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  </a:t>
            </a:r>
            <a:r>
              <a:rPr lang="fr-FR" altLang="fr-FR" b="1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Physique </a:t>
            </a:r>
            <a:r>
              <a:rPr lang="fr-FR" altLang="fr-FR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Chimie</a:t>
            </a:r>
          </a:p>
          <a:p>
            <a:pPr indent="-341313" fontAlgn="ctr">
              <a:spcBef>
                <a:spcPts val="625"/>
              </a:spcBef>
              <a:buNone/>
            </a:pPr>
            <a:r>
              <a:rPr lang="fr-FR" altLang="fr-FR" b="1" dirty="0">
                <a:latin typeface="Comic Sans MS" panose="030F0702030302020204" pitchFamily="66" charset="0"/>
                <a:cs typeface="Arial" panose="020B0604020202020204" pitchFamily="34" charset="0"/>
                <a:sym typeface="Calibri" panose="020F0502020204030204" pitchFamily="34" charset="0"/>
              </a:rPr>
              <a:t>□</a:t>
            </a:r>
            <a:r>
              <a:rPr lang="fr-FR" altLang="fr-FR" sz="1800" b="1" dirty="0">
                <a:latin typeface="Comic Sans MS" panose="030F0702030302020204" pitchFamily="66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fr-FR" altLang="fr-FR" sz="18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fr-FR" altLang="fr-FR" sz="1800" b="1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fr-FR" altLang="fr-FR" b="1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Sciences </a:t>
            </a:r>
            <a:r>
              <a:rPr lang="fr-FR" altLang="fr-FR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de la Vie et de la Terre</a:t>
            </a:r>
          </a:p>
          <a:p>
            <a:pPr indent="-341313" fontAlgn="ctr">
              <a:spcBef>
                <a:spcPts val="625"/>
              </a:spcBef>
              <a:buNone/>
            </a:pPr>
            <a:r>
              <a:rPr lang="fr-FR" altLang="fr-FR" b="1" dirty="0">
                <a:latin typeface="Comic Sans MS" panose="030F0702030302020204" pitchFamily="66" charset="0"/>
                <a:cs typeface="Arial" panose="020B0604020202020204" pitchFamily="34" charset="0"/>
                <a:sym typeface="Calibri" panose="020F0502020204030204" pitchFamily="34" charset="0"/>
              </a:rPr>
              <a:t>□</a:t>
            </a:r>
            <a:r>
              <a:rPr lang="fr-FR" altLang="fr-FR" sz="1800" b="1" dirty="0">
                <a:latin typeface="Comic Sans MS" panose="030F0702030302020204" pitchFamily="66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fr-FR" altLang="fr-FR" sz="18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fr-FR" altLang="fr-FR" sz="1800" b="1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fr-FR" altLang="fr-FR" b="1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Sciences </a:t>
            </a:r>
            <a:r>
              <a:rPr lang="fr-FR" altLang="fr-FR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économiques et sociales</a:t>
            </a:r>
          </a:p>
          <a:p>
            <a:pPr indent="-341313" fontAlgn="ctr">
              <a:spcBef>
                <a:spcPts val="625"/>
              </a:spcBef>
              <a:buNone/>
            </a:pPr>
            <a:r>
              <a:rPr lang="fr-FR" altLang="fr-FR" b="1" dirty="0">
                <a:latin typeface="Comic Sans MS" panose="030F0702030302020204" pitchFamily="66" charset="0"/>
                <a:cs typeface="Arial" panose="020B0604020202020204" pitchFamily="34" charset="0"/>
                <a:sym typeface="Calibri" panose="020F0502020204030204" pitchFamily="34" charset="0"/>
              </a:rPr>
              <a:t>□</a:t>
            </a:r>
            <a:r>
              <a:rPr lang="fr-FR" altLang="fr-FR" sz="1800" b="1" dirty="0">
                <a:latin typeface="Comic Sans MS" panose="030F0702030302020204" pitchFamily="66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fr-FR" altLang="fr-FR" sz="18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fr-FR" altLang="fr-FR" sz="1800" b="1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fr-FR" altLang="fr-FR" b="1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Arts </a:t>
            </a:r>
            <a:r>
              <a:rPr lang="fr-FR" altLang="fr-FR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: </a:t>
            </a:r>
            <a:r>
              <a:rPr lang="fr-FR" altLang="fr-FR" b="1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Musique</a:t>
            </a:r>
          </a:p>
          <a:p>
            <a:pPr indent="-341313" fontAlgn="ctr">
              <a:spcBef>
                <a:spcPts val="625"/>
              </a:spcBef>
              <a:buNone/>
            </a:pPr>
            <a:endParaRPr lang="fr-FR" altLang="fr-FR" b="1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5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TERMINALE </a:t>
            </a:r>
            <a:br>
              <a:rPr lang="fr-FR" dirty="0" smtClean="0"/>
            </a:br>
            <a:r>
              <a:rPr lang="fr-FR" sz="1200" dirty="0" smtClean="0"/>
              <a:t>Sous réserve de modifications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SzPct val="100000"/>
              <a:defRPr/>
            </a:pPr>
            <a:r>
              <a:rPr lang="fr-FR" sz="1800" dirty="0"/>
              <a:t>Le tronc commun</a:t>
            </a:r>
          </a:p>
          <a:p>
            <a:pPr>
              <a:buSzPct val="100000"/>
              <a:defRPr/>
            </a:pPr>
            <a:r>
              <a:rPr lang="fr-FR" sz="1800" dirty="0"/>
              <a:t>La poursuite des enseignements optionnels choisis en 2GT</a:t>
            </a:r>
          </a:p>
          <a:p>
            <a:pPr>
              <a:buSzPct val="100000"/>
              <a:defRPr/>
            </a:pPr>
            <a:r>
              <a:rPr lang="fr-FR" sz="1800" dirty="0"/>
              <a:t>Deux Enseignements de spécialité </a:t>
            </a:r>
            <a:r>
              <a:rPr lang="fr-FR" sz="1800" dirty="0" smtClean="0"/>
              <a:t> parmi les trois choisis en 1</a:t>
            </a:r>
            <a:r>
              <a:rPr lang="fr-FR" sz="1800" baseline="30000" dirty="0" smtClean="0"/>
              <a:t>ère</a:t>
            </a:r>
            <a:r>
              <a:rPr lang="fr-FR" sz="1800" dirty="0" smtClean="0"/>
              <a:t> – </a:t>
            </a:r>
            <a:r>
              <a:rPr lang="fr-FR" sz="1800" dirty="0"/>
              <a:t>6h</a:t>
            </a:r>
          </a:p>
          <a:p>
            <a:pPr algn="r">
              <a:buSzPct val="100000"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algn="r">
              <a:buSzPct val="100000"/>
              <a:defRPr/>
            </a:pPr>
            <a:r>
              <a:rPr lang="fr-FR" b="1" dirty="0">
                <a:solidFill>
                  <a:srgbClr val="FF0000"/>
                </a:solidFill>
              </a:rPr>
              <a:t>+ Un enseignement optionnel de terminale 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q"/>
              <a:defRPr/>
            </a:pPr>
            <a:r>
              <a:rPr lang="fr-FR" dirty="0"/>
              <a:t>Mathématiques expertes 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q"/>
              <a:defRPr/>
            </a:pPr>
            <a:r>
              <a:rPr lang="fr-FR" dirty="0"/>
              <a:t>Mathématiques complémentaires 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q"/>
              <a:defRPr/>
            </a:pPr>
            <a:r>
              <a:rPr lang="fr-FR" dirty="0"/>
              <a:t>Droit et enjeux du monde contemporain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0100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961" y="1450848"/>
            <a:ext cx="10396882" cy="29260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Enseignements communs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829056"/>
            <a:ext cx="10394707" cy="454552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 smtClean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fr-FR" sz="1700" dirty="0" smtClean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fr-FR" sz="1700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fr-FR" sz="1700" dirty="0" smtClean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fr-FR" sz="17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700" dirty="0" smtClean="0"/>
              <a:t>Philosophie                                                                                           4 h</a:t>
            </a:r>
            <a:endParaRPr lang="fr-FR" sz="17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700" dirty="0"/>
              <a:t>Histoire Géographie </a:t>
            </a:r>
            <a:r>
              <a:rPr lang="fr-FR" sz="1700" dirty="0" smtClean="0"/>
              <a:t>			       3 h					Enseignement </a:t>
            </a:r>
            <a:r>
              <a:rPr lang="fr-FR" sz="1700" dirty="0"/>
              <a:t>civique et moral </a:t>
            </a:r>
            <a:r>
              <a:rPr lang="fr-FR" sz="1700" dirty="0" smtClean="0"/>
              <a:t>                           0h30</a:t>
            </a:r>
            <a:endParaRPr lang="fr-FR" sz="17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700" dirty="0"/>
              <a:t>Langues vivantes A et </a:t>
            </a:r>
            <a:r>
              <a:rPr lang="fr-FR" sz="1700" dirty="0" smtClean="0"/>
              <a:t>B			       4h30		 </a:t>
            </a:r>
            <a:endParaRPr lang="fr-FR" sz="17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700" dirty="0"/>
              <a:t>Enseignement </a:t>
            </a:r>
            <a:r>
              <a:rPr lang="fr-FR" sz="1700" dirty="0" smtClean="0"/>
              <a:t>scientifique   		       2h			</a:t>
            </a:r>
            <a:endParaRPr lang="fr-FR" sz="17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700" dirty="0"/>
              <a:t>Education physique et </a:t>
            </a:r>
            <a:r>
              <a:rPr lang="fr-FR" sz="1700" dirty="0" smtClean="0"/>
              <a:t>sportive		       2h</a:t>
            </a:r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274668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127" y="256033"/>
            <a:ext cx="10396882" cy="926592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BACCALAURéAT</a:t>
            </a:r>
            <a:r>
              <a:rPr lang="fr-FR" dirty="0" smtClean="0"/>
              <a:t> </a:t>
            </a:r>
            <a:r>
              <a:rPr lang="fr-FR" dirty="0" err="1" smtClean="0"/>
              <a:t>GéNéRAL</a:t>
            </a:r>
            <a:endParaRPr lang="fr-FR" dirty="0"/>
          </a:p>
        </p:txBody>
      </p:sp>
      <p:pic>
        <p:nvPicPr>
          <p:cNvPr id="4" name="Espace réservé du contenu 3" descr="Capture d’écran 2022-01-27 à 17.18.10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04" y="1276762"/>
            <a:ext cx="6298388" cy="438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05127" y="4023360"/>
            <a:ext cx="1950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rgbClr val="008000"/>
                </a:solidFill>
                <a:latin typeface="American Typewriter"/>
              </a:rPr>
              <a:t>60%</a:t>
            </a:r>
            <a:endParaRPr lang="fr-FR" altLang="fr-FR" sz="2400" dirty="0">
              <a:solidFill>
                <a:srgbClr val="008000"/>
              </a:solidFill>
              <a:latin typeface="American Typewriter"/>
            </a:endParaRPr>
          </a:p>
          <a:p>
            <a:r>
              <a:rPr lang="fr-FR" altLang="fr-FR" sz="2400" b="1" dirty="0">
                <a:solidFill>
                  <a:srgbClr val="008000"/>
                </a:solidFill>
                <a:latin typeface="American Typewriter"/>
              </a:rPr>
              <a:t>Epreuves</a:t>
            </a:r>
          </a:p>
          <a:p>
            <a:r>
              <a:rPr lang="fr-FR" altLang="fr-FR" sz="2400" b="1" dirty="0">
                <a:solidFill>
                  <a:srgbClr val="008000"/>
                </a:solidFill>
                <a:latin typeface="American Typewriter"/>
              </a:rPr>
              <a:t>terminales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534144" y="1837765"/>
            <a:ext cx="1499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rgbClr val="FF6600"/>
                </a:solidFill>
                <a:latin typeface="American Typewriter"/>
              </a:rPr>
              <a:t>40%</a:t>
            </a:r>
          </a:p>
          <a:p>
            <a:r>
              <a:rPr lang="fr-FR" altLang="fr-FR" sz="2400" b="1" dirty="0">
                <a:solidFill>
                  <a:srgbClr val="FF6600"/>
                </a:solidFill>
                <a:latin typeface="American Typewriter"/>
              </a:rPr>
              <a:t>Contrôle </a:t>
            </a:r>
          </a:p>
          <a:p>
            <a:r>
              <a:rPr lang="fr-FR" altLang="fr-FR" sz="2400" b="1" dirty="0">
                <a:solidFill>
                  <a:srgbClr val="FF6600"/>
                </a:solidFill>
                <a:latin typeface="American Typewriter"/>
              </a:rPr>
              <a:t>continu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327648" y="5352288"/>
            <a:ext cx="120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Philosophie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107680" y="4695706"/>
            <a:ext cx="115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Ens</a:t>
            </a:r>
            <a:r>
              <a:rPr lang="fr-FR" dirty="0" smtClean="0"/>
              <a:t> spé 1ère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680704" y="3730752"/>
            <a:ext cx="5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EPS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108704" y="5223689"/>
            <a:ext cx="86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Spé 3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033824" y="3852672"/>
            <a:ext cx="66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Spé 1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033824" y="2097024"/>
            <a:ext cx="91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Grand oral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572000" y="1182625"/>
            <a:ext cx="117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Français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935024" y="1140863"/>
            <a:ext cx="59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EMC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727504" y="1182625"/>
            <a:ext cx="56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LVA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717536" y="1670304"/>
            <a:ext cx="963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LVB 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8388096" y="2281690"/>
            <a:ext cx="76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Histoire -géographie</a:t>
            </a:r>
            <a:endParaRPr lang="fr-FR" sz="900" dirty="0"/>
          </a:p>
        </p:txBody>
      </p:sp>
      <p:sp>
        <p:nvSpPr>
          <p:cNvPr id="22" name="ZoneTexte 21"/>
          <p:cNvSpPr txBox="1"/>
          <p:nvPr/>
        </p:nvSpPr>
        <p:spPr>
          <a:xfrm>
            <a:off x="8680704" y="302123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Ens</a:t>
            </a:r>
            <a:r>
              <a:rPr lang="fr-FR" sz="1200" dirty="0" smtClean="0"/>
              <a:t> scientifique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1846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exemples de Partenariat culturel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VILLE DE CORMEILLES </a:t>
            </a:r>
          </a:p>
          <a:p>
            <a:r>
              <a:rPr lang="fr-FR" altLang="fr-FR" dirty="0">
                <a:cs typeface="DejaVu Sans"/>
                <a:sym typeface="Wingdings" panose="05000000000000000000" pitchFamily="2" charset="2"/>
              </a:rPr>
              <a:t>Le </a:t>
            </a:r>
            <a:r>
              <a:rPr lang="fr-FR" altLang="fr-FR" dirty="0">
                <a:cs typeface="DejaVu Sans"/>
              </a:rPr>
              <a:t>Théâtre de Cormeilles</a:t>
            </a:r>
            <a:endParaRPr lang="fr-FR" dirty="0" smtClean="0"/>
          </a:p>
          <a:p>
            <a:r>
              <a:rPr lang="fr-FR" dirty="0" smtClean="0"/>
              <a:t>ECOLE DE MUSIQUE</a:t>
            </a:r>
          </a:p>
          <a:p>
            <a:r>
              <a:rPr lang="fr-FR" dirty="0" smtClean="0"/>
              <a:t>CONSERVATOIRE</a:t>
            </a:r>
          </a:p>
          <a:p>
            <a:r>
              <a:rPr lang="fr-FR" altLang="fr-FR" dirty="0" smtClean="0">
                <a:cs typeface="DejaVu Sans"/>
              </a:rPr>
              <a:t>Le </a:t>
            </a:r>
            <a:r>
              <a:rPr lang="fr-FR" altLang="fr-FR" dirty="0">
                <a:cs typeface="DejaVu Sans"/>
              </a:rPr>
              <a:t>Musée de l’Antiquité à St Germain en Laye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2456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SITES  à VENIR pour vous informer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3600" dirty="0" smtClean="0"/>
              <a:t>ENT Lycée </a:t>
            </a:r>
          </a:p>
          <a:p>
            <a:r>
              <a:rPr lang="fr-FR" sz="3600" dirty="0" smtClean="0"/>
              <a:t>MESSAGERIE </a:t>
            </a:r>
            <a:r>
              <a:rPr lang="fr-FR" sz="3600" dirty="0" err="1" smtClean="0"/>
              <a:t>éTABLISSEMENT</a:t>
            </a:r>
            <a:endParaRPr lang="fr-FR" sz="3600" dirty="0" smtClean="0"/>
          </a:p>
          <a:p>
            <a:r>
              <a:rPr lang="fr-FR" sz="3600" dirty="0" smtClean="0"/>
              <a:t>SITE WEB du lycée</a:t>
            </a:r>
          </a:p>
          <a:p>
            <a:r>
              <a:rPr lang="fr-FR" sz="3600" dirty="0" smtClean="0"/>
              <a:t>Twitter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8020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LOGISTIQUE et informations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DEMI PENSION  1</a:t>
            </a:r>
            <a:r>
              <a:rPr lang="fr-FR" baseline="30000" dirty="0" smtClean="0"/>
              <a:t>er</a:t>
            </a:r>
            <a:r>
              <a:rPr lang="fr-FR" dirty="0" smtClean="0"/>
              <a:t> trimestre   :  lieu   collège  LOUISE WEISS   ( selon l’ emploi du temps des classes </a:t>
            </a:r>
            <a:r>
              <a:rPr lang="fr-FR" dirty="0"/>
              <a:t>)</a:t>
            </a:r>
            <a:r>
              <a:rPr lang="fr-FR" dirty="0" smtClean="0"/>
              <a:t>  + respect    règlement intérieur  1</a:t>
            </a:r>
            <a:r>
              <a:rPr lang="fr-FR" baseline="30000" dirty="0" smtClean="0"/>
              <a:t>er</a:t>
            </a:r>
            <a:r>
              <a:rPr lang="fr-FR" dirty="0" smtClean="0"/>
              <a:t> trimestre   </a:t>
            </a:r>
          </a:p>
          <a:p>
            <a:r>
              <a:rPr lang="fr-FR" dirty="0" smtClean="0"/>
              <a:t>Sécurisation des déplacements / AED  DU  Lycée sur place    </a:t>
            </a:r>
            <a:endParaRPr lang="fr-FR" dirty="0"/>
          </a:p>
          <a:p>
            <a:r>
              <a:rPr lang="fr-FR" sz="3200" dirty="0" smtClean="0"/>
              <a:t>INSCRIPTIONS  lycée   :       LUNDI 4 JUILLET de </a:t>
            </a:r>
            <a:r>
              <a:rPr lang="fr-FR" sz="3200" dirty="0"/>
              <a:t>16h00 à </a:t>
            </a:r>
            <a:r>
              <a:rPr lang="fr-FR" sz="3200" dirty="0" smtClean="0"/>
              <a:t>19h00 au collège </a:t>
            </a:r>
            <a:r>
              <a:rPr lang="fr-FR" sz="3200" dirty="0" err="1" smtClean="0"/>
              <a:t>louisE</a:t>
            </a:r>
            <a:r>
              <a:rPr lang="fr-FR" sz="3200" dirty="0" smtClean="0"/>
              <a:t> </a:t>
            </a:r>
            <a:r>
              <a:rPr lang="fr-FR" sz="3200" dirty="0" err="1" smtClean="0"/>
              <a:t>weiss</a:t>
            </a:r>
            <a:r>
              <a:rPr lang="fr-FR" sz="3200" dirty="0" smtClean="0"/>
              <a:t> (les dossiers seront transmis par les collèges d’origine)</a:t>
            </a:r>
          </a:p>
          <a:p>
            <a:pPr marL="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5024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LE Nouveau lycée de Cormeilles-en-Parisis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6" b="21526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27541698" cy="1859018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                                                                                                               Bassin d’Argenteuil</a:t>
            </a:r>
            <a:endParaRPr lang="fr-FR" dirty="0"/>
          </a:p>
        </p:txBody>
      </p:sp>
      <p:sp>
        <p:nvSpPr>
          <p:cNvPr id="3" name="AutoShape 2" descr="data:image/png;base64,iVBORw0KGgoAAAANSUhEUgAAAHYAAABQCAYAAADMUoE6AAAAAXNSR0IArs4c6QAAAARnQU1BAACxjwv8YQUAAAAJcEhZcwAAIdQAACHUAdbbVnkAABu6SURBVHhe7Z0HYFTF1oDP9t2E9ISQ0HkgoKJ0CE06SO9FivTeRUAUn4YSkJKEFnpAHiCodB6iiPgrIBAISK/SAgkpICUk2ezOf86592Y3DbKAD4X9cDJ3yp07d860MzN3VQkEnLx0qGXbyUuGU7AvKf8jwSq9/ZN6feeo8LxwTLBPXe6qTLbVamWbsFrTIT1jmFfiOXlWHJ48VW7yKfj4eMmuJyHwARpQ4yPupaZB+TLe8MUnXcDFNZ8cjjHw6SqU56lRI8A16hxYTZpc6g/5Uj0UoLHoID35Lnh88iH4tWjBoU4y47BgdYUGQEBAfrx68m0qgRITakhWJYPRkg7Xo8PkEBsC/1mxpV5p0RV89uwCMLk9oeFibKws5vsJoF+8GNx7d5P9ndjj8BirM+hAp9eiITsnQ2GS0RrQGFWQdjcVTu+bIaeQGYHdsgbtwOWh8MDDA4RRDVajNldjMZm4Vat1LmDRS2k4yY7DglUJHB+xkZOd1Uj+mCS2KFBZMLYVzKkCGtQrBm4uBu52s6Gi+NhQ/QuA+eFDvEWF8SQDORgVjc+YULoKKwQ9y0mOPF3JYBnnZMgSagsmagW1xYBjqxbUaisk3k7DEJJLdslSd52S9gBuPrgPqtq1QGU2ZySZW2eP1Qf/krFNwpxk5hmqvFK4ipEtqxpS08yQYrkH98wpYEHPqN+vcTBNorIiUPBanQmORkWDys2dZ8wqmk0hcqrZkPxzE7sT4jn0ZVIBk8zI/PnnPWj5bjloWrsEtK/3OrxV0h1S0tNhxuwNKJHsj1NZcZar0kCLunWg0OplkIzqj7069HhyE72TZxQsCRXVExpjsZU9xDFy5ID64O9tABejEVTaVFg0qx9Yri+Ffn2bSrdkQaVWo3ikyvFn9HHQYjqUFvmSHkTXmQz5Y66fQ418qXnG8qEWQ5MkPVjMFqhT6zVY9/V++OXgKQif2htmf9oTxk37BlQureDk2Rt8R3ZQ4UGBEda9e0GbLo2gNFd6HHI/wX+dZOfZWyzNTFVpoNVq4PDBK6Bx9YB2zWrDh5+vhSETVsLJ45fgyuU1kN/bhHGt3M1mVp3V8Cgxia/uH/oNNKgyUSjFsaIhO5OhfxhBmoc5221uPIeSkYRkxfFTo9fDnbg42LjzN/h211k4ce4mrIgYCNaUZPg56goMHBOBs2TpkYpoz71VFRIDisBVr8Lg9vNvqMca5ZDcM8ddN7doJRUnWXkKwWKJYj9JrYb1TS5gSsYKqeZ0aFD3bahfoQwY9WYYMaAhtOo6F0pU+QB2/3QMFocOpcjU5thOOn0G8p04DJ5e3uBp1GLFMLDQcjN0pxoN67jyM53kjMNLiirX9uAa4I9XJFn2oT8ZWKwpkGLWgqfJAHcTEqF9x5owc1IXKF7Yh1eZsMmiPPBGtQrS09MgcfYCeDg/ArS3rqKXCZMkYeWcJXoS6b2oUUG6+T64L14BvgN6S4FOMvE/PEGRjtMsDbYzbHv4RK4O+EepFvZtL3NVyYySWRaydOkkB/4CwVJytiKXul1Uh1gtkiRKPrQ6hRosx6F5tRZdFCsvY4OUYek5TuHmzF8kWPorFbn0VxICCdkmiMwisd31JFEpqUh3OCJaelXShV8F/odd8Yvj4oWLOCaboczrZWWfl5+89Hz/SJT6WrfOO1DqtVKQkJjA7leFl1aw1OWePn0a3njjDTh75gzUql1b7rxfDRzuigWqKipUVXbv3g03Y25CakoK9B84QA5FKDW7YWzzpk3w7caN3IL88/tDn759uLAJ8uMxEv87f+E87P9lH6pLZmjdph34+vpmSivqyGE4vP8AaAwm3iXS6fTg6e2FcVtLEew4sG8/HI2OBvd8JjC6uEHKo0cQn5AAYz4Yw+Enjp+AI9GHUN1Khz59BqAGRjN1afy9dOES/PLL/2E+rNC2XTvwxmcQSxZHsD1g4GC242/Hw1drV4MJ01cKMC0lFeo2qJfxfi8UEuzTgE1deLi40juJPbt3y742kh88FIUCAoVBpRY6rD8U36BW0xa86Nm9hxzLRqOGjYRJqxcGjUqMHjVa9rURMn2a0KtVwkWv47RQ3pyWXqMVSxYt5jgW/ivExI8mYjpaoZGOT2UYhRlTQzBPIIw6jRg8cLDsK1GsUGF8LxPHP3HihOzLlT9TGseOHWe3p1GKq5jw8HA5xovlqQS7Y9t2kQ9fqGb1IOHt6SXatGzN/larlW3Cz9tHuJtcRPPm74oL58+x36ZN34oAXz/hhhUi9lYs+zF4GwkqqEpVUTiggHDHcMnbll5oWKhwNejFmDGjxKGDB8S+ff8nZs6cLtxMrkKL9yrCJaZ8HiyMKNiVkcvFw+RkkZiQIG7F2p4XHhom/Lw8RJHAAK4kcXJYxIKFwsPVJIoHFsS8G8XpMyfZn9BpVWwUTp08JQxajXi3SSNhtZhFQsJtcfv2LZGMz/s78FSCbdSgIbYWlYiPjxfFihTNVJOJ+eHzsGUZRBOMl5WbMTHCYpHallIR5mJBUwuLWBiBrXW40Kk04ofvdnGYAgnWgC12UcQi2Ufi2pWrwqjVcX4USLB6TGPXrp2yjwR2r2yHzgkTHm6uon69d4S3m4eoEVSD/U2Y58IFAkSDWrWFK/YMOEazP5FNsKdOYW+hEm1aSZXaHvsK/qJwePJkSbfAjz/uhiIFC/E42LNnTzBq1bBowXw5BsDWLZtwjLLA5GnTZB8bAYGBvBHA2qisU84NDwezJR0GDh4E3Xr0wnHVCmFhsznMhhWrD/41p8tuicJFi0DLVs1Bh3n4ftf3si+Ai6sRFi5YAGNGjIR+ffpinraCWn6eGiyQmvwI+vcfCFWDqsPZU6cAewvuS6fPmgU+/r5gxvxn1XnVmZamcZzX6uDy5cswdswHMATH3nFjP+SQv4Ou7LBg58yZDUadLmMiMnHiRPyrgvBw29FS7P54zuPp4SF55ICysHD69Cm4cvUK1H3nHfapVLEiBAYGwM7vbEJ6EmXLvk5dBsTGxrKbBKTX63iCFzpvLiyPXAEHfjvAYQTvISCxcbGwc9d3cO/ePRZQgYAAeK/be3D37p9ShMciQKNRQwI+c3boHIhYsgiWLl0ih7148ixYKjhi4fx54O3jDdOmTQUvdzcoVLgweHt5oXCuwqVLlzlOQMFArrVnUM0glHtzYsH8+eDj7Q1nsNV4eriDp7snmNPM4O3pAeGh4XKs7GBnl5Hutq1b2f263Wz0TxTOqtWrOQ6ZkJAQOcSG2SwdsguePBln+hrYtGkju3FsZ/tJpKWmQYVqVeRnWCHx7h055MWTZ8GSoHCWCDdvxaGa4Qs9evWGnu+j6dEDataqCQa9AcLDpFY7aOAgLDQzDBsyhN32XdPatWtRnfhFdgF8GbkK46La0bcf9OrZG3q93xO6du3Cqsj8udkFazKZ2KZuldKd+cVMuHDhAvj5+ULlypU4jJ5Ghe0ix82K7bCklK+PPvkYYuPjoHyFCuzOiZyqJj1Do8apG6PCPDncAf51YObyTN/efVBF0IsvV62SfWyQ6uFmMMkuIZo3bcYTKF+cHQd/9rn4dsPXokPbdsKE99Njk+ITxbYtW4WLRi86te8g32WjXNnXBR1gPXvmLLtpJuvlkk80bdxQjB45XIwcPlRUeLsc3q/DyZZaXLp4ieMRk4ODcbbsIoahKrN86WKc7c4XM2ZMk0Mprdk4a1aLWV+ESB5ZJjuN69Xl8DN2s2K9RiOMOHlTOHXipMiH71e1ckXxZeQKfkbYnFnidzsV6UXikGBJIFnrgjIDbNygEYetXBHJbmLo4CE8Y9XKeiypJf6o7uz96ScOL1WyFN+zd4/ktidi/gIOa9WqFbsnB09mN+nEZJOhtJui/puYkMhxlLx8OHYsh9MzlbhkFJS0Pv34E9knMxXeepvDjx8/Lvtkf/foo0fZTWqVEkZmbvhcOcaLJc8rT+Z0MwiLAC1q/WqttN2WFRobabar12f+9mL7tu3cdfpid1m1WjXZlyZZD0Gv1fOnITlB6dHs2mg0UonyjFyNExaC3BrMiz30ItS5Pnr0CNLS0viZNFqSH3Xt3jiWE3RvOnb/dL+Snj0Ul1bY7PNF4ymlozNI74YqG9y7ew+0OikP9GysWDxUGAwG9nuR5FmwjqAU8IuAXic3deNxYXnmRb6cAzz30T5bLSEPqjtss89Tw7fL6XB1zCG9HAUnx+WgvE14846SD8X8TfhLWuzfGnrbf0CLe1YcFuyU4CnghvorlQ3d6YG6Z1CNGlC6TGkpggx9FYAzWciXz/aRc1pqKtSoXQtqYHx7Dh86zCrQW+XKQcPGjbJ1mevXroPrN25Al65dUW8uBFMmYx7c3DiMupxUHE/LV6wADRs2ZL/p00Iy1CIa7ypgWLXq1dltz5r//Af2/LiHr+vXrw/denTna/vnx8XFwVfrvuLK0LhRYyibZbM+Pj4eVkWuhJIlS0Kbdm3ZLwrfZ+/evfBOvbpQpUoV9rNn4vgJEBAQAMNHjZR9bBzYdwB+3fdrxjyF3u/Pe/fgk08nsZs4fPgwLFm8hPP5rxLF4aOPP2Z/0uWV1TUKdAi6xdvdjRftyeCD2a5Vo5YcQyI+Nk6Km0/aAVLMhAkT5Bg2EuITOMwD1Rki61qrcq8CXft6emT4k+nTq7ccKoX7eHplhFEe69etJ4dKkOpGM2xSlWjWTvZrJf4lcOIkx5AYOWKY0GvVwqjXimZNG8u+No4fO8bPaNa4qewjxIxp09lvxvQZsk9mKIyemRPTp0wWBlS1yCj5J6OwFVVEcuvVGjZGlYbVyt+P/y7HkHBYsLR1VrxoIXHh/AURFRUltm/fIWpUqy5cDUZRqIC/HEugCpKE6ohaVKpQESVFwosXWPvF/QcP5BiZqVmjJqsOP8mqj7KzEzF/nnBB3Xf40GHsJvQqlfBxd+drSvc2pnvv3j12E26uJpHPoBfJD5NFzK1bony5t/Aetdi8eTOHp6akcuEUL1qM3Wazmd+hU4eO7LaHtvCKFy4iqlWszBU4K7QZoMMyad/WthkQFjqHdd6wsDDZJzOUf2ocOTF7lqRjL168UGCvx+93C99BoWSJYsJk0ouzp8+we+K48aJoocLiwf3M5er45IkqA05ASpYqCZUqVYLmzZvBvt8OQM1ateBOUhJgxuSIGBVVBvr0g7oxH19fyJ8/P+RzdZVDMzN27AcYTwURCxayW1lLDgsN5ZWpYcOHs5ugErZYpM0AStcP06WuGd+H/Yh0VEdMLiYILFAA+vXrBxrMx8kTJzjsAX2Li7bAOIRWq+V3WP/1BnYr7NzxX1adWrZuA/0GDACs1DA3LPdlTgX+DpizYstPZnLzl6BNflq3dnFx4fcrgO+g8ACHOC0WAKlWxNQZ0+HK9Wvgms8181eKknzzDm1QFy0cKLtsnD55Wpi0GlGjurQFxi0Wu6+ypUqK8eM/FCOwS+vRvRuH5QZtm9l3URcuXMTaDaLUv0rKPhLUQgr6+4kJ4yaIUcNHiJ7dMm/cU4ulFrFt6zbxn9VfisCAAlSSIurwITkG9hBBNXh1yt01n/h00iRhlbcS7WnW5F18FogTv5/gVk0ttkSx4nKoRE4tNjQMWx22yrCwUNknM/ROj2uxnpj/1i1biLGjx4gB/fpj97tFDhVi1hczOR+0rdjtvS7ijz/+YH8avuyHMMcFi5nKSbC3b8ejYNWi7Gul2Z2YlCRMRr0oXCCQ90opM0+qR4MGDhIuWoNYsljaNB8+ZCh2wxoxL8tqDu2DFi9cSBobc0iXBFsCw8mfNvu9PTxFeFj2FaFRI0dhARkw3zoUjibTClg6CpLuL1q4oOwjRP06tYUWu/SzZ6VlTuKvEGx+Dw/h6SYdIKA8TBz/kRwqsXrVl8LH20NotfQzKxQuzVuem2ApGSWxHdu3CxeDTjRr1ozd1GL1OFZUqVSZ3ampqTjmPeTr3KCjKDSGv1H2dXbnMxl4gpMVHmPdpIKh8ZLGInvccVz0cHURsbGxoh5OmmiMzmnZUmECjlMe+aQJoULonFDhhxO0wPx+PFHz8XDnXsLfx1sMHWQ7TpOTYMPxXjoUEBY2h9224pbA+W6GYLP2E6E0xuK9q1atYHfyo0fcW+TEhrXrhJ+3J08Of/7pZ9lXwvExFlF2MbAgWC2gcahf3/6ozphh5Ei7KTxWHOXrOpq+m3DMyA3MC7z55ptQpFgRuHHtGo/VdGiuWYuWcgwbVI0t8taa3qDnsSgrWJHA398fdu3axWNWI1SF0tNtm/TR0dHyFUAIjlM1UQXTo3JBO1hEGKpqtGzYum17aNexE7Tv1Bk6dH4PLOlmiIyM5Di5QgWDmEzSl4OyMwOqQYpfVgHQW2FFAA93aS/bZDTyHEAhJSUVcOLK1x27doEpU6aAXquDg4cOsp+C7Y48wnoSluykiR/zeuyNmBjYunkzPMKC7Pl+L2jcuLEcE4WqUcP9+/dh+dJlOGF5yIVdq052PdaeIUNGQMiUYJg5czq+vBaGDpO+0MsElga98IplKzj9NHMaVKxQARo0kvRYyiNVFILWe+ctWAAjhg2DoKrV4fDRKNYDq1atCqVLloKp00MgPc2MBXMIUrFYy6Euff7sOYiJuQZlSpeFhYuk04kKcXExsPnbLfjOW6BVm9bZhEaQYIyoR2/ZtBkuX7zK+76ki0ZgWjodDh5YYUnPnvTJJHiEkyEqu/r160H7Dh34foPRANu3bYObMXEZ905CPZYqpr+PD2+JhoWH4wS2FO9np2Blq1I1i77M7dYB6BY6KSiJVzLFcbq9crnUdSjEyXqsSZd59yMnPdae9HQLx6OJl/05JnsonNQZ+3T79uojh0rhZOypUE7asRnzwQfsbtW8BY9PynuQvQNVN6JNy5bst2TREnbbs2fPDxz2euky7I4+Gs3uBnXrsJuYPDmY/WgsJVsxDx/e53C6dsVhi2zl+YMHDeKwzz+T7qW8ka0Yhcmffc76K/nRvWSUk5ZWi63Td3jlKTEpUeoa5EdSr+wudxv2ULJ0VEVHcfHphMViBVdUd+xXo3Li7p27fA+tGlHNprTsV6JQr+M8SCqR9OU77QC5u7tzeBKqXXSPD9Zue+7cuQPJyclQsGBBdsdh/vbvl47MtGzZArTUmpCEhAQeQpTdoKxQ+rTbUyCgAKsYlC4NNcpqWEpKCg9PvHNEZYTZxAqbkV5iIpahjqZ+tvwr70ordg8fPJCHMOmdaWeNVqoU6Jnff/89l1Ot2rWgUKFCUgDJRC4mhwX7spC1shA5+f0ToK1SRe9XyDp2vzIoArSv1/8UoVKelXxzZcwiVOKVbbEvO69si33ZcQr2JcVhwdr37wqKm2aHxLFjx1hnfVwvr4TZx0m3W0Bw8mw4LFiaYJChLwAGDx7Mqocy6ejbty/bTZo04en74yYjFEbTdiVO06ZNM+9OOHk2sMU4hLI23LF9BxF3+zZfE7dj49im/daxYz4QdxKT2E1cuiSd+Y2Puy3MqWkC9Tyxd+9e8YW8EX30yNFs+4lOng3Hx1i5EZ46dQry+/nx9ZlTp6FE8eJ8HTJtGivaXj6SMj4/fB6vAdP3MWXLlIVx48bxemz37t2hYsWKcPHCBTh65Ai8/fbbHN/Jc0IWsENs3riJT+bb817nLmxXr1qN7bZt24pVkSt5p+Py5cvs16BefbaJLp06s033/XfHjr/Nd6UvC0+lx5Yu+Rqcu3geYm7GwLq168DF5AJGHFMLFysC1/64Clq9jg+WDew/ADZv3gyHj0Txct3a1WsgNDwUPpv0Kfhha+/crSv079UX/h38ORQtXhS8PPP6fwdx8iQc7oo3btwI7/fuBTt27ICIhREwduxYiI29BUE1a8Cbb7wJW7dv4y6W1mMHDx0Cg4YMhqCgIIg+ehQm/Vs6aWfBulQgMBB8fXzBy9cHrl2/xkJ9ijrmJBf+spUnSlaZ8dpf08w34xdQ7fydPF8cnzwhJBClPjx48ID1VkLxI+wF9rhrJS37e508O08lWBKIIqA5oXOgfPnyfG0vtKwcxa6YKgDFOYKzYAUlLTKkEzt5PjyVYIk+vXpD/779oE7N2tDr/V6yr42sLfDQbwfhmHwcJWSq9NsUMddsPydPx00OHLD9nICTZwQF4BDKAkWHdu0zTmmdPyv93M/WrVv5g2A6REakpaaJLfIh7ebvSofcTp88xfajh8miVs2a4v596VTBsmXL2HbyfHC4xSrd7b5f98HuH36ALl26QKnSr0HL5i2gZcuW0LFjRz5ENn/+fGjfti2cO3+e4/v554ebN29Czdq12D01ZBo0ffddPlERFhYGa9asgZMnT3KYk+eALGCHWLtmjYiUv1w/e046Y9u0cRPx5cpV4qcf93DYnaQ74r0uXTlsSvBkEXtT+kyhc8dObNet8w7b69evF7NmzeLPP5w8PxxqscqoOXLESOiFuiyxcrl0FLNMmTLQsVMnqFu/HswICYFLFy/ymEnnezZt2QwJSYkQEREBxeWlR5pN79r5Hf/uYVC16mw7eX5oPkPk6ydCnfD6r9ZD/Qb14fKlS/Djnj3QsUMH/nVR0k379u0Dnu4egGMnVAsKAqNej3EbcBfcCYVOv6XUuk0b/pyS/kdK3Xt0h9ewG//6m29g8JAhPOFSunonz8YzL1DQGVc6Hbh//364cf06DcI81jp5sTyXlaeU5EdwBPVU+r0ngo5TZnyA6+SF8FSCFTkcd1RQklO6VHLndP0kjh8/zr/VqJwBVu69hEOAl5dXrmd+nUg83coT/uvSqTMvUqxbtw46d+4sh0gCtRceXdMBauqy8ypUgg5lx8TE8DXZyr3BwcFOoeYFbAkOoSxQKAsOBH1Jt2nTJv688Nq1a+x3NDpabN++XeCsWJQrV04cOXKE/VG/5fios/IJjJ07/it+2rOHwzZ+8624c/cuh+/cKf0k7eiRo8T4D8fx9crIlRmnMZw8nqdeoKCvw3/8YTcMHDiQP2cYPXo0bNu2DWfCBvj0k0kwNXgyb8XdvXMHyr9dnrfy5s2dCzdvxMC6NWv5BzmaNmrMP6K1G9P5aNx4WBkZCefPneMFi6+//pqfgwKG6V/M4K/LA/wLQIsWLdjfyROQBewQy5YuFRvWb+Drw1FRbAcFBbE9ctgItuvUrM32sCFDxd2kOyIpMYl/Ml75lnX8+PECu1i+Vlp/1cpV2B41YiSfjaLlyanBU9ivfdt2IvrIUb5Weg0nufNUY2z//v2hY6eOfF25UiVYtmwZn2Ei6MTEimXLITUtFdJTzdyKqfUdiYqCUiVLwvLlyzke+QUGBsKNq9fBxdWVP7UkN0Gb9bfiYmHy1CmQnPqIj7LevHULDh4+xAsbjozVryyygPPMd999Jw4dPJTxQ5eE8mssxLx589hevXo12/RluAL9OCVBPzn/66+/8jWNvfSrKBs2bBAJCQk8vkZGSsuVZNMYTSzFXkIZv50t9sk8kx6r3Kq0IHLbt6as7qzYn6bIypPudfI4AP4f9ikjFgXUeCEAAAAASUVORK5CYII="/>
          <p:cNvSpPr>
            <a:spLocks noChangeAspect="1" noChangeArrowheads="1"/>
          </p:cNvSpPr>
          <p:nvPr/>
        </p:nvSpPr>
        <p:spPr bwMode="auto">
          <a:xfrm>
            <a:off x="155574" y="-144463"/>
            <a:ext cx="807593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png;base64,iVBORw0KGgoAAAANSUhEUgAAAHYAAABQCAYAAADMUoE6AAAAAXNSR0IArs4c6QAAAARnQU1BAACxjwv8YQUAAAAJcEhZcwAAIdQAACHUAdbbVnkAABu6SURBVHhe7Z0HYFTF1oDP9t2E9ISQ0HkgoKJ0CE06SO9FivTeRUAUn4YSkJKEFnpAHiCodB6iiPgrIBAISK/SAgkpICUk2ezOf86592Y3DbKAD4X9cDJ3yp07d860MzN3VQkEnLx0qGXbyUuGU7AvKf8jwSq9/ZN6feeo8LxwTLBPXe6qTLbVamWbsFrTIT1jmFfiOXlWHJ48VW7yKfj4eMmuJyHwARpQ4yPupaZB+TLe8MUnXcDFNZ8cjjHw6SqU56lRI8A16hxYTZpc6g/5Uj0UoLHoID35Lnh88iH4tWjBoU4y47BgdYUGQEBAfrx68m0qgRITakhWJYPRkg7Xo8PkEBsC/1mxpV5p0RV89uwCMLk9oeFibKws5vsJoF+8GNx7d5P9ndjj8BirM+hAp9eiITsnQ2GS0RrQGFWQdjcVTu+bIaeQGYHdsgbtwOWh8MDDA4RRDVajNldjMZm4Vat1LmDRS2k4yY7DglUJHB+xkZOd1Uj+mCS2KFBZMLYVzKkCGtQrBm4uBu52s6Gi+NhQ/QuA+eFDvEWF8SQDORgVjc+YULoKKwQ9y0mOPF3JYBnnZMgSagsmagW1xYBjqxbUaisk3k7DEJJLdslSd52S9gBuPrgPqtq1QGU2ZySZW2eP1Qf/krFNwpxk5hmqvFK4ipEtqxpS08yQYrkH98wpYEHPqN+vcTBNorIiUPBanQmORkWDys2dZ8wqmk0hcqrZkPxzE7sT4jn0ZVIBk8zI/PnnPWj5bjloWrsEtK/3OrxV0h1S0tNhxuwNKJHsj1NZcZar0kCLunWg0OplkIzqj7069HhyE72TZxQsCRXVExpjsZU9xDFy5ID64O9tABejEVTaVFg0qx9Yri+Ffn2bSrdkQaVWo3ikyvFn9HHQYjqUFvmSHkTXmQz5Y66fQ418qXnG8qEWQ5MkPVjMFqhT6zVY9/V++OXgKQif2htmf9oTxk37BlQureDk2Rt8R3ZQ4UGBEda9e0GbLo2gNFd6HHI/wX+dZOfZWyzNTFVpoNVq4PDBK6Bx9YB2zWrDh5+vhSETVsLJ45fgyuU1kN/bhHGt3M1mVp3V8Cgxia/uH/oNNKgyUSjFsaIhO5OhfxhBmoc5221uPIeSkYRkxfFTo9fDnbg42LjzN/h211k4ce4mrIgYCNaUZPg56goMHBOBs2TpkYpoz71VFRIDisBVr8Lg9vNvqMca5ZDcM8ddN7doJRUnWXkKwWKJYj9JrYb1TS5gSsYKqeZ0aFD3bahfoQwY9WYYMaAhtOo6F0pU+QB2/3QMFocOpcjU5thOOn0G8p04DJ5e3uBp1GLFMLDQcjN0pxoN67jyM53kjMNLiirX9uAa4I9XJFn2oT8ZWKwpkGLWgqfJAHcTEqF9x5owc1IXKF7Yh1eZsMmiPPBGtQrS09MgcfYCeDg/ArS3rqKXCZMkYeWcJXoS6b2oUUG6+T64L14BvgN6S4FOMvE/PEGRjtMsDbYzbHv4RK4O+EepFvZtL3NVyYySWRaydOkkB/4CwVJytiKXul1Uh1gtkiRKPrQ6hRosx6F5tRZdFCsvY4OUYek5TuHmzF8kWPorFbn0VxICCdkmiMwisd31JFEpqUh3OCJaelXShV8F/odd8Yvj4oWLOCaboczrZWWfl5+89Hz/SJT6WrfOO1DqtVKQkJjA7leFl1aw1OWePn0a3njjDTh75gzUql1b7rxfDRzuigWqKipUVXbv3g03Y25CakoK9B84QA5FKDW7YWzzpk3w7caN3IL88/tDn759uLAJ8uMxEv87f+E87P9lH6pLZmjdph34+vpmSivqyGE4vP8AaAwm3iXS6fTg6e2FcVtLEew4sG8/HI2OBvd8JjC6uEHKo0cQn5AAYz4Yw+Enjp+AI9GHUN1Khz59BqAGRjN1afy9dOES/PLL/2E+rNC2XTvwxmcQSxZHsD1g4GC242/Hw1drV4MJ01cKMC0lFeo2qJfxfi8UEuzTgE1deLi40juJPbt3y742kh88FIUCAoVBpRY6rD8U36BW0xa86Nm9hxzLRqOGjYRJqxcGjUqMHjVa9rURMn2a0KtVwkWv47RQ3pyWXqMVSxYt5jgW/ivExI8mYjpaoZGOT2UYhRlTQzBPIIw6jRg8cLDsK1GsUGF8LxPHP3HihOzLlT9TGseOHWe3p1GKq5jw8HA5xovlqQS7Y9t2kQ9fqGb1IOHt6SXatGzN/larlW3Cz9tHuJtcRPPm74oL58+x36ZN34oAXz/hhhUi9lYs+zF4GwkqqEpVUTiggHDHcMnbll5oWKhwNejFmDGjxKGDB8S+ff8nZs6cLtxMrkKL9yrCJaZ8HiyMKNiVkcvFw+RkkZiQIG7F2p4XHhom/Lw8RJHAAK4kcXJYxIKFwsPVJIoHFsS8G8XpMyfZn9BpVWwUTp08JQxajXi3SSNhtZhFQsJtcfv2LZGMz/s78FSCbdSgIbYWlYiPjxfFihTNVJOJ+eHzsGUZRBOMl5WbMTHCYpHallIR5mJBUwuLWBiBrXW40Kk04ofvdnGYAgnWgC12UcQi2Ufi2pWrwqjVcX4USLB6TGPXrp2yjwR2r2yHzgkTHm6uon69d4S3m4eoEVSD/U2Y58IFAkSDWrWFK/YMOEazP5FNsKdOYW+hEm1aSZXaHvsK/qJwePJkSbfAjz/uhiIFC/E42LNnTzBq1bBowXw5BsDWLZtwjLLA5GnTZB8bAYGBvBHA2qisU84NDwezJR0GDh4E3Xr0wnHVCmFhsznMhhWrD/41p8tuicJFi0DLVs1Bh3n4ftf3si+Ai6sRFi5YAGNGjIR+ffpinraCWn6eGiyQmvwI+vcfCFWDqsPZU6cAewvuS6fPmgU+/r5gxvxn1XnVmZamcZzX6uDy5cswdswHMATH3nFjP+SQv4Ou7LBg58yZDUadLmMiMnHiRPyrgvBw29FS7P54zuPp4SF55ICysHD69Cm4cvUK1H3nHfapVLEiBAYGwM7vbEJ6EmXLvk5dBsTGxrKbBKTX63iCFzpvLiyPXAEHfjvAYQTvISCxcbGwc9d3cO/ePRZQgYAAeK/be3D37p9ShMciQKNRQwI+c3boHIhYsgiWLl0ih7148ixYKjhi4fx54O3jDdOmTQUvdzcoVLgweHt5oXCuwqVLlzlOQMFArrVnUM0glHtzYsH8+eDj7Q1nsNV4eriDp7snmNPM4O3pAeGh4XKs7GBnl5Hutq1b2f263Wz0TxTOqtWrOQ6ZkJAQOcSG2SwdsguePBln+hrYtGkju3FsZ/tJpKWmQYVqVeRnWCHx7h055MWTZ8GSoHCWCDdvxaGa4Qs9evWGnu+j6dEDataqCQa9AcLDpFY7aOAgLDQzDBsyhN32XdPatWtRnfhFdgF8GbkK46La0bcf9OrZG3q93xO6du3Cqsj8udkFazKZ2KZuldKd+cVMuHDhAvj5+ULlypU4jJ5Ghe0ix82K7bCklK+PPvkYYuPjoHyFCuzOiZyqJj1Do8apG6PCPDncAf51YObyTN/efVBF0IsvV62SfWyQ6uFmMMkuIZo3bcYTKF+cHQd/9rn4dsPXokPbdsKE99Njk+ITxbYtW4WLRi86te8g32WjXNnXBR1gPXvmLLtpJuvlkk80bdxQjB45XIwcPlRUeLsc3q/DyZZaXLp4ieMRk4ODcbbsIoahKrN86WKc7c4XM2ZMk0Mprdk4a1aLWV+ESB5ZJjuN69Xl8DN2s2K9RiOMOHlTOHXipMiH71e1ckXxZeQKfkbYnFnidzsV6UXikGBJIFnrgjIDbNygEYetXBHJbmLo4CE8Y9XKeiypJf6o7uz96ScOL1WyFN+zd4/ktidi/gIOa9WqFbsnB09mN+nEZJOhtJui/puYkMhxlLx8OHYsh9MzlbhkFJS0Pv34E9knMxXeepvDjx8/Lvtkf/foo0fZTWqVEkZmbvhcOcaLJc8rT+Z0MwiLAC1q/WqttN2WFRobabar12f+9mL7tu3cdfpid1m1WjXZlyZZD0Gv1fOnITlB6dHs2mg0UonyjFyNExaC3BrMiz30ItS5Pnr0CNLS0viZNFqSH3Xt3jiWE3RvOnb/dL+Snj0Ul1bY7PNF4ymlozNI74YqG9y7ew+0OikP9GysWDxUGAwG9nuR5FmwjqAU8IuAXic3deNxYXnmRb6cAzz30T5bLSEPqjtss89Tw7fL6XB1zCG9HAUnx+WgvE14846SD8X8TfhLWuzfGnrbf0CLe1YcFuyU4CnghvorlQ3d6YG6Z1CNGlC6TGkpggx9FYAzWciXz/aRc1pqKtSoXQtqYHx7Dh86zCrQW+XKQcPGjbJ1mevXroPrN25Al65dUW8uBFMmYx7c3DiMupxUHE/LV6wADRs2ZL/p00Iy1CIa7ypgWLXq1dltz5r//Af2/LiHr+vXrw/denTna/vnx8XFwVfrvuLK0LhRYyibZbM+Pj4eVkWuhJIlS0Kbdm3ZLwrfZ+/evfBOvbpQpUoV9rNn4vgJEBAQAMNHjZR9bBzYdwB+3fdrxjyF3u/Pe/fgk08nsZs4fPgwLFm8hPP5rxLF4aOPP2Z/0uWV1TUKdAi6xdvdjRftyeCD2a5Vo5YcQyI+Nk6Km0/aAVLMhAkT5Bg2EuITOMwD1Rki61qrcq8CXft6emT4k+nTq7ccKoX7eHplhFEe69etJ4dKkOpGM2xSlWjWTvZrJf4lcOIkx5AYOWKY0GvVwqjXimZNG8u+No4fO8bPaNa4qewjxIxp09lvxvQZsk9mKIyemRPTp0wWBlS1yCj5J6OwFVVEcuvVGjZGlYbVyt+P/y7HkHBYsLR1VrxoIXHh/AURFRUltm/fIWpUqy5cDUZRqIC/HEugCpKE6ohaVKpQESVFwosXWPvF/QcP5BiZqVmjJqsOP8mqj7KzEzF/nnBB3Xf40GHsJvQqlfBxd+drSvc2pnvv3j12E26uJpHPoBfJD5NFzK1bony5t/Aetdi8eTOHp6akcuEUL1qM3Wazmd+hU4eO7LaHtvCKFy4iqlWszBU4K7QZoMMyad/WthkQFjqHdd6wsDDZJzOUf2ocOTF7lqRjL168UGCvx+93C99BoWSJYsJk0ouzp8+we+K48aJoocLiwf3M5er45IkqA05ASpYqCZUqVYLmzZvBvt8OQM1ateBOUhJgxuSIGBVVBvr0g7oxH19fyJ8/P+RzdZVDMzN27AcYTwURCxayW1lLDgsN5ZWpYcOHs5ugErZYpM0AStcP06WuGd+H/Yh0VEdMLiYILFAA+vXrBxrMx8kTJzjsAX2Li7bAOIRWq+V3WP/1BnYr7NzxX1adWrZuA/0GDACs1DA3LPdlTgX+DpizYstPZnLzl6BNflq3dnFx4fcrgO+g8ACHOC0WAKlWxNQZ0+HK9Wvgms8181eKknzzDm1QFy0cKLtsnD55Wpi0GlGjurQFxi0Wu6+ypUqK8eM/FCOwS+vRvRuH5QZtm9l3URcuXMTaDaLUv0rKPhLUQgr6+4kJ4yaIUcNHiJ7dMm/cU4ulFrFt6zbxn9VfisCAAlSSIurwITkG9hBBNXh1yt01n/h00iRhlbcS7WnW5F18FogTv5/gVk0ttkSx4nKoRE4tNjQMWx22yrCwUNknM/ROj2uxnpj/1i1biLGjx4gB/fpj97tFDhVi1hczOR+0rdjtvS7ijz/+YH8avuyHMMcFi5nKSbC3b8ejYNWi7Gul2Z2YlCRMRr0oXCCQ90opM0+qR4MGDhIuWoNYsljaNB8+ZCh2wxoxL8tqDu2DFi9cSBobc0iXBFsCw8mfNvu9PTxFeFj2FaFRI0dhARkw3zoUjibTClg6CpLuL1q4oOwjRP06tYUWu/SzZ6VlTuKvEGx+Dw/h6SYdIKA8TBz/kRwqsXrVl8LH20NotfQzKxQuzVuem2ApGSWxHdu3CxeDTjRr1ozd1GL1OFZUqVSZ3ampqTjmPeTr3KCjKDSGv1H2dXbnMxl4gpMVHmPdpIKh8ZLGInvccVz0cHURsbGxoh5OmmiMzmnZUmECjlMe+aQJoULonFDhhxO0wPx+PFHz8XDnXsLfx1sMHWQ7TpOTYMPxXjoUEBY2h9224pbA+W6GYLP2E6E0xuK9q1atYHfyo0fcW+TEhrXrhJ+3J08Of/7pZ9lXwvExFlF2MbAgWC2gcahf3/6ozphh5Ei7KTxWHOXrOpq+m3DMyA3MC7z55ptQpFgRuHHtGo/VdGiuWYuWcgwbVI0t8taa3qDnsSgrWJHA398fdu3axWNWI1SF0tNtm/TR0dHyFUAIjlM1UQXTo3JBO1hEGKpqtGzYum17aNexE7Tv1Bk6dH4PLOlmiIyM5Di5QgWDmEzSl4OyMwOqQYpfVgHQW2FFAA93aS/bZDTyHEAhJSUVcOLK1x27doEpU6aAXquDg4cOsp+C7Y48wnoSluykiR/zeuyNmBjYunkzPMKC7Pl+L2jcuLEcE4WqUcP9+/dh+dJlOGF5yIVdq052PdaeIUNGQMiUYJg5czq+vBaGDpO+0MsElga98IplKzj9NHMaVKxQARo0kvRYyiNVFILWe+ctWAAjhg2DoKrV4fDRKNYDq1atCqVLloKp00MgPc2MBXMIUrFYy6Euff7sOYiJuQZlSpeFhYuk04kKcXExsPnbLfjOW6BVm9bZhEaQYIyoR2/ZtBkuX7zK+76ki0ZgWjodDh5YYUnPnvTJJHiEkyEqu/r160H7Dh34foPRANu3bYObMXEZ905CPZYqpr+PD2+JhoWH4wS2FO9np2Blq1I1i77M7dYB6BY6KSiJVzLFcbq9crnUdSjEyXqsSZd59yMnPdae9HQLx6OJl/05JnsonNQZ+3T79uojh0rhZOypUE7asRnzwQfsbtW8BY9PynuQvQNVN6JNy5bst2TREnbbs2fPDxz2euky7I4+Gs3uBnXrsJuYPDmY/WgsJVsxDx/e53C6dsVhi2zl+YMHDeKwzz+T7qW8ka0Yhcmffc76K/nRvWSUk5ZWi63Td3jlKTEpUeoa5EdSr+wudxv2ULJ0VEVHcfHphMViBVdUd+xXo3Li7p27fA+tGlHNprTsV6JQr+M8SCqR9OU77QC5u7tzeBKqXXSPD9Zue+7cuQPJyclQsGBBdsdh/vbvl47MtGzZArTUmpCEhAQeQpTdoKxQ+rTbUyCgAKsYlC4NNcpqWEpKCg9PvHNEZYTZxAqbkV5iIpahjqZ+tvwr70ordg8fPJCHMOmdaWeNVqoU6Jnff/89l1Ot2rWgUKFCUgDJRC4mhwX7spC1shA5+f0ToK1SRe9XyDp2vzIoArSv1/8UoVKelXxzZcwiVOKVbbEvO69si33ZcQr2JcVhwdr37wqKm2aHxLFjx1hnfVwvr4TZx0m3W0Bw8mw4LFiaYJChLwAGDx7Mqocy6ejbty/bTZo04en74yYjFEbTdiVO06ZNM+9OOHk2sMU4hLI23LF9BxF3+zZfE7dj49im/daxYz4QdxKT2E1cuiSd+Y2Puy3MqWkC9Tyxd+9e8YW8EX30yNFs+4lOng3Hx1i5EZ46dQry+/nx9ZlTp6FE8eJ8HTJtGivaXj6SMj4/fB6vAdP3MWXLlIVx48bxemz37t2hYsWKcPHCBTh65Ai8/fbbHN/Jc0IWsENs3riJT+bb817nLmxXr1qN7bZt24pVkSt5p+Py5cvs16BefbaJLp06s033/XfHjr/Nd6UvC0+lx5Yu+Rqcu3geYm7GwLq168DF5AJGHFMLFysC1/64Clq9jg+WDew/ADZv3gyHj0Txct3a1WsgNDwUPpv0Kfhha+/crSv079UX/h38ORQtXhS8PPP6fwdx8iQc7oo3btwI7/fuBTt27ICIhREwduxYiI29BUE1a8Cbb7wJW7dv4y6W1mMHDx0Cg4YMhqCgIIg+ehQm/Vs6aWfBulQgMBB8fXzBy9cHrl2/xkJ9ijrmJBf+spUnSlaZ8dpf08w34xdQ7fydPF8cnzwhJBClPjx48ID1VkLxI+wF9rhrJS37e508O08lWBKIIqA5oXOgfPnyfG0vtKwcxa6YKgDFOYKzYAUlLTKkEzt5PjyVYIk+vXpD/779oE7N2tDr/V6yr42sLfDQbwfhmHwcJWSq9NsUMddsPydPx00OHLD9nICTZwQF4BDKAkWHdu0zTmmdPyv93M/WrVv5g2A6REakpaaJLfIh7ebvSofcTp88xfajh8miVs2a4v596VTBsmXL2HbyfHC4xSrd7b5f98HuH36ALl26QKnSr0HL5i2gZcuW0LFjRz5ENn/+fGjfti2cO3+e4/v554ebN29Czdq12D01ZBo0ffddPlERFhYGa9asgZMnT3KYk+eALGCHWLtmjYiUv1w/e046Y9u0cRPx5cpV4qcf93DYnaQ74r0uXTlsSvBkEXtT+kyhc8dObNet8w7b69evF7NmzeLPP5w8PxxqscqoOXLESOiFuiyxcrl0FLNMmTLQsVMnqFu/HswICYFLFy/ymEnnezZt2QwJSYkQEREBxeWlR5pN79r5Hf/uYVC16mw7eX5oPkPk6ydCnfD6r9ZD/Qb14fKlS/Djnj3QsUMH/nVR0k379u0Dnu4egGMnVAsKAqNej3EbcBfcCYVOv6XUuk0b/pyS/kdK3Xt0h9ewG//6m29g8JAhPOFSunonz8YzL1DQGVc6Hbh//364cf06DcI81jp5sTyXlaeU5EdwBPVU+r0ngo5TZnyA6+SF8FSCFTkcd1RQklO6VHLndP0kjh8/zr/VqJwBVu69hEOAl5dXrmd+nUg83coT/uvSqTMvUqxbtw46d+4sh0gCtRceXdMBauqy8ypUgg5lx8TE8DXZyr3BwcFOoeYFbAkOoSxQKAsOBH1Jt2nTJv688Nq1a+x3NDpabN++XeCsWJQrV04cOXKE/VG/5fios/IJjJ07/it+2rOHwzZ+8624c/cuh+/cKf0k7eiRo8T4D8fx9crIlRmnMZw8nqdeoKCvw3/8YTcMHDiQP2cYPXo0bNu2DWfCBvj0k0kwNXgyb8XdvXMHyr9dnrfy5s2dCzdvxMC6NWv5BzmaNmrMP6K1G9P5aNx4WBkZCefPneMFi6+//pqfgwKG6V/M4K/LA/wLQIsWLdjfyROQBewQy5YuFRvWb+Drw1FRbAcFBbE9ctgItuvUrM32sCFDxd2kOyIpMYl/Ml75lnX8+PECu1i+Vlp/1cpV2B41YiSfjaLlyanBU9ivfdt2IvrIUb5Weg0nufNUY2z//v2hY6eOfF25UiVYtmwZn2Ei6MTEimXLITUtFdJTzdyKqfUdiYqCUiVLwvLlyzke+QUGBsKNq9fBxdWVP7UkN0Gb9bfiYmHy1CmQnPqIj7LevHULDh4+xAsbjozVryyygPPMd999Jw4dPJTxQ5eE8mssxLx589hevXo12/RluAL9OCVBPzn/66+/8jWNvfSrKBs2bBAJCQk8vkZGSsuVZNMYTSzFXkIZv50t9sk8kx6r3Kq0IHLbt6as7qzYn6bIypPudfI4AP4f9ikjFgXUeC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png;base64,iVBORw0KGgoAAAANSUhEUgAAAHYAAABQCAYAAADMUoE6AAAAAXNSR0IArs4c6QAAAARnQU1BAACxjwv8YQUAAAAJcEhZcwAAIdQAACHUAdbbVnkAABu6SURBVHhe7Z0HYFTF1oDP9t2E9ISQ0HkgoKJ0CE06SO9FivTeRUAUn4YSkJKEFnpAHiCodB6iiPgrIBAISK/SAgkpICUk2ezOf86592Y3DbKAD4X9cDJ3yp07d860MzN3VQkEnLx0qGXbyUuGU7AvKf8jwSq9/ZN6feeo8LxwTLBPXe6qTLbVamWbsFrTIT1jmFfiOXlWHJ48VW7yKfj4eMmuJyHwARpQ4yPupaZB+TLe8MUnXcDFNZ8cjjHw6SqU56lRI8A16hxYTZpc6g/5Uj0UoLHoID35Lnh88iH4tWjBoU4y47BgdYUGQEBAfrx68m0qgRITakhWJYPRkg7Xo8PkEBsC/1mxpV5p0RV89uwCMLk9oeFibKws5vsJoF+8GNx7d5P9ndjj8BirM+hAp9eiITsnQ2GS0RrQGFWQdjcVTu+bIaeQGYHdsgbtwOWh8MDDA4RRDVajNldjMZm4Vat1LmDRS2k4yY7DglUJHB+xkZOd1Uj+mCS2KFBZMLYVzKkCGtQrBm4uBu52s6Gi+NhQ/QuA+eFDvEWF8SQDORgVjc+YULoKKwQ9y0mOPF3JYBnnZMgSagsmagW1xYBjqxbUaisk3k7DEJJLdslSd52S9gBuPrgPqtq1QGU2ZySZW2eP1Qf/krFNwpxk5hmqvFK4ipEtqxpS08yQYrkH98wpYEHPqN+vcTBNorIiUPBanQmORkWDys2dZ8wqmk0hcqrZkPxzE7sT4jn0ZVIBk8zI/PnnPWj5bjloWrsEtK/3OrxV0h1S0tNhxuwNKJHsj1NZcZar0kCLunWg0OplkIzqj7069HhyE72TZxQsCRXVExpjsZU9xDFy5ID64O9tABejEVTaVFg0qx9Yri+Ffn2bSrdkQaVWo3ikyvFn9HHQYjqUFvmSHkTXmQz5Y66fQ418qXnG8qEWQ5MkPVjMFqhT6zVY9/V++OXgKQif2htmf9oTxk37BlQureDk2Rt8R3ZQ4UGBEda9e0GbLo2gNFd6HHI/wX+dZOfZWyzNTFVpoNVq4PDBK6Bx9YB2zWrDh5+vhSETVsLJ45fgyuU1kN/bhHGt3M1mVp3V8Cgxia/uH/oNNKgyUSjFsaIhO5OhfxhBmoc5221uPIeSkYRkxfFTo9fDnbg42LjzN/h211k4ce4mrIgYCNaUZPg56goMHBOBs2TpkYpoz71VFRIDisBVr8Lg9vNvqMca5ZDcM8ddN7doJRUnWXkKwWKJYj9JrYb1TS5gSsYKqeZ0aFD3bahfoQwY9WYYMaAhtOo6F0pU+QB2/3QMFocOpcjU5thOOn0G8p04DJ5e3uBp1GLFMLDQcjN0pxoN67jyM53kjMNLiirX9uAa4I9XJFn2oT8ZWKwpkGLWgqfJAHcTEqF9x5owc1IXKF7Yh1eZsMmiPPBGtQrS09MgcfYCeDg/ArS3rqKXCZMkYeWcJXoS6b2oUUG6+T64L14BvgN6S4FOMvE/PEGRjtMsDbYzbHv4RK4O+EepFvZtL3NVyYySWRaydOkkB/4CwVJytiKXul1Uh1gtkiRKPrQ6hRosx6F5tRZdFCsvY4OUYek5TuHmzF8kWPorFbn0VxICCdkmiMwisd31JFEpqUh3OCJaelXShV8F/odd8Yvj4oWLOCaboczrZWWfl5+89Hz/SJT6WrfOO1DqtVKQkJjA7leFl1aw1OWePn0a3njjDTh75gzUql1b7rxfDRzuigWqKipUVXbv3g03Y25CakoK9B84QA5FKDW7YWzzpk3w7caN3IL88/tDn759uLAJ8uMxEv87f+E87P9lH6pLZmjdph34+vpmSivqyGE4vP8AaAwm3iXS6fTg6e2FcVtLEew4sG8/HI2OBvd8JjC6uEHKo0cQn5AAYz4Yw+Enjp+AI9GHUN1Khz59BqAGRjN1afy9dOES/PLL/2E+rNC2XTvwxmcQSxZHsD1g4GC242/Hw1drV4MJ01cKMC0lFeo2qJfxfi8UEuzTgE1deLi40juJPbt3y742kh88FIUCAoVBpRY6rD8U36BW0xa86Nm9hxzLRqOGjYRJqxcGjUqMHjVa9rURMn2a0KtVwkWv47RQ3pyWXqMVSxYt5jgW/ivExI8mYjpaoZGOT2UYhRlTQzBPIIw6jRg8cLDsK1GsUGF8LxPHP3HihOzLlT9TGseOHWe3p1GKq5jw8HA5xovlqQS7Y9t2kQ9fqGb1IOHt6SXatGzN/larlW3Cz9tHuJtcRPPm74oL58+x36ZN34oAXz/hhhUi9lYs+zF4GwkqqEpVUTiggHDHcMnbll5oWKhwNejFmDGjxKGDB8S+ff8nZs6cLtxMrkKL9yrCJaZ8HiyMKNiVkcvFw+RkkZiQIG7F2p4XHhom/Lw8RJHAAK4kcXJYxIKFwsPVJIoHFsS8G8XpMyfZn9BpVWwUTp08JQxajXi3SSNhtZhFQsJtcfv2LZGMz/s78FSCbdSgIbYWlYiPjxfFihTNVJOJ+eHzsGUZRBOMl5WbMTHCYpHallIR5mJBUwuLWBiBrXW40Kk04ofvdnGYAgnWgC12UcQi2Ufi2pWrwqjVcX4USLB6TGPXrp2yjwR2r2yHzgkTHm6uon69d4S3m4eoEVSD/U2Y58IFAkSDWrWFK/YMOEazP5FNsKdOYW+hEm1aSZXaHvsK/qJwePJkSbfAjz/uhiIFC/E42LNnTzBq1bBowXw5BsDWLZtwjLLA5GnTZB8bAYGBvBHA2qisU84NDwezJR0GDh4E3Xr0wnHVCmFhsznMhhWrD/41p8tuicJFi0DLVs1Bh3n4ftf3si+Ai6sRFi5YAGNGjIR+ffpinraCWn6eGiyQmvwI+vcfCFWDqsPZU6cAewvuS6fPmgU+/r5gxvxn1XnVmZamcZzX6uDy5cswdswHMATH3nFjP+SQv4Ou7LBg58yZDUadLmMiMnHiRPyrgvBw29FS7P54zuPp4SF55ICysHD69Cm4cvUK1H3nHfapVLEiBAYGwM7vbEJ6EmXLvk5dBsTGxrKbBKTX63iCFzpvLiyPXAEHfjvAYQTvISCxcbGwc9d3cO/ePRZQgYAAeK/be3D37p9ShMciQKNRQwI+c3boHIhYsgiWLl0ih7148ixYKjhi4fx54O3jDdOmTQUvdzcoVLgweHt5oXCuwqVLlzlOQMFArrVnUM0glHtzYsH8+eDj7Q1nsNV4eriDp7snmNPM4O3pAeGh4XKs7GBnl5Hutq1b2f263Wz0TxTOqtWrOQ6ZkJAQOcSG2SwdsguePBln+hrYtGkju3FsZ/tJpKWmQYVqVeRnWCHx7h055MWTZ8GSoHCWCDdvxaGa4Qs9evWGnu+j6dEDataqCQa9AcLDpFY7aOAgLDQzDBsyhN32XdPatWtRnfhFdgF8GbkK46La0bcf9OrZG3q93xO6du3Cqsj8udkFazKZ2KZuldKd+cVMuHDhAvj5+ULlypU4jJ5Ghe0ix82K7bCklK+PPvkYYuPjoHyFCuzOiZyqJj1Do8apG6PCPDncAf51YObyTN/efVBF0IsvV62SfWyQ6uFmMMkuIZo3bcYTKF+cHQd/9rn4dsPXokPbdsKE99Njk+ITxbYtW4WLRi86te8g32WjXNnXBR1gPXvmLLtpJuvlkk80bdxQjB45XIwcPlRUeLsc3q/DyZZaXLp4ieMRk4ODcbbsIoahKrN86WKc7c4XM2ZMk0Mprdk4a1aLWV+ESB5ZJjuN69Xl8DN2s2K9RiOMOHlTOHXipMiH71e1ckXxZeQKfkbYnFnidzsV6UXikGBJIFnrgjIDbNygEYetXBHJbmLo4CE8Y9XKeiypJf6o7uz96ScOL1WyFN+zd4/ktidi/gIOa9WqFbsnB09mN+nEZJOhtJui/puYkMhxlLx8OHYsh9MzlbhkFJS0Pv34E9knMxXeepvDjx8/Lvtkf/foo0fZTWqVEkZmbvhcOcaLJc8rT+Z0MwiLAC1q/WqttN2WFRobabar12f+9mL7tu3cdfpid1m1WjXZlyZZD0Gv1fOnITlB6dHs2mg0UonyjFyNExaC3BrMiz30ItS5Pnr0CNLS0viZNFqSH3Xt3jiWE3RvOnb/dL+Snj0Ul1bY7PNF4ymlozNI74YqG9y7ew+0OikP9GysWDxUGAwG9nuR5FmwjqAU8IuAXic3deNxYXnmRb6cAzz30T5bLSEPqjtss89Tw7fL6XB1zCG9HAUnx+WgvE14846SD8X8TfhLWuzfGnrbf0CLe1YcFuyU4CnghvorlQ3d6YG6Z1CNGlC6TGkpggx9FYAzWciXz/aRc1pqKtSoXQtqYHx7Dh86zCrQW+XKQcPGjbJ1mevXroPrN25Al65dUW8uBFMmYx7c3DiMupxUHE/LV6wADRs2ZL/p00Iy1CIa7ypgWLXq1dltz5r//Af2/LiHr+vXrw/denTna/vnx8XFwVfrvuLK0LhRYyibZbM+Pj4eVkWuhJIlS0Kbdm3ZLwrfZ+/evfBOvbpQpUoV9rNn4vgJEBAQAMNHjZR9bBzYdwB+3fdrxjyF3u/Pe/fgk08nsZs4fPgwLFm8hPP5rxLF4aOPP2Z/0uWV1TUKdAi6xdvdjRftyeCD2a5Vo5YcQyI+Nk6Km0/aAVLMhAkT5Bg2EuITOMwD1Rki61qrcq8CXft6emT4k+nTq7ccKoX7eHplhFEe69etJ4dKkOpGM2xSlWjWTvZrJf4lcOIkx5AYOWKY0GvVwqjXimZNG8u+No4fO8bPaNa4qewjxIxp09lvxvQZsk9mKIyemRPTp0wWBlS1yCj5J6OwFVVEcuvVGjZGlYbVyt+P/y7HkHBYsLR1VrxoIXHh/AURFRUltm/fIWpUqy5cDUZRqIC/HEugCpKE6ohaVKpQESVFwosXWPvF/QcP5BiZqVmjJqsOP8mqj7KzEzF/nnBB3Xf40GHsJvQqlfBxd+drSvc2pnvv3j12E26uJpHPoBfJD5NFzK1bony5t/Aetdi8eTOHp6akcuEUL1qM3Wazmd+hU4eO7LaHtvCKFy4iqlWszBU4K7QZoMMyad/WthkQFjqHdd6wsDDZJzOUf2ocOTF7lqRjL168UGCvx+93C99BoWSJYsJk0ouzp8+we+K48aJoocLiwf3M5er45IkqA05ASpYqCZUqVYLmzZvBvt8OQM1ateBOUhJgxuSIGBVVBvr0g7oxH19fyJ8/P+RzdZVDMzN27AcYTwURCxayW1lLDgsN5ZWpYcOHs5ugErZYpM0AStcP06WuGd+H/Yh0VEdMLiYILFAA+vXrBxrMx8kTJzjsAX2Li7bAOIRWq+V3WP/1BnYr7NzxX1adWrZuA/0GDACs1DA3LPdlTgX+DpizYstPZnLzl6BNflq3dnFx4fcrgO+g8ACHOC0WAKlWxNQZ0+HK9Wvgms8181eKknzzDm1QFy0cKLtsnD55Wpi0GlGjurQFxi0Wu6+ypUqK8eM/FCOwS+vRvRuH5QZtm9l3URcuXMTaDaLUv0rKPhLUQgr6+4kJ4yaIUcNHiJ7dMm/cU4ulFrFt6zbxn9VfisCAAlSSIurwITkG9hBBNXh1yt01n/h00iRhlbcS7WnW5F18FogTv5/gVk0ttkSx4nKoRE4tNjQMWx22yrCwUNknM/ROj2uxnpj/1i1biLGjx4gB/fpj97tFDhVi1hczOR+0rdjtvS7ijz/+YH8avuyHMMcFi5nKSbC3b8ejYNWi7Gul2Z2YlCRMRr0oXCCQ90opM0+qR4MGDhIuWoNYsljaNB8+ZCh2wxoxL8tqDu2DFi9cSBobc0iXBFsCw8mfNvu9PTxFeFj2FaFRI0dhARkw3zoUjibTClg6CpLuL1q4oOwjRP06tYUWu/SzZ6VlTuKvEGx+Dw/h6SYdIKA8TBz/kRwqsXrVl8LH20NotfQzKxQuzVuem2ApGSWxHdu3CxeDTjRr1ozd1GL1OFZUqVSZ3ampqTjmPeTr3KCjKDSGv1H2dXbnMxl4gpMVHmPdpIKh8ZLGInvccVz0cHURsbGxoh5OmmiMzmnZUmECjlMe+aQJoULonFDhhxO0wPx+PFHz8XDnXsLfx1sMHWQ7TpOTYMPxXjoUEBY2h9224pbA+W6GYLP2E6E0xuK9q1atYHfyo0fcW+TEhrXrhJ+3J08Of/7pZ9lXwvExFlF2MbAgWC2gcahf3/6ozphh5Ei7KTxWHOXrOpq+m3DMyA3MC7z55ptQpFgRuHHtGo/VdGiuWYuWcgwbVI0t8taa3qDnsSgrWJHA398fdu3axWNWI1SF0tNtm/TR0dHyFUAIjlM1UQXTo3JBO1hEGKpqtGzYum17aNexE7Tv1Bk6dH4PLOlmiIyM5Di5QgWDmEzSl4OyMwOqQYpfVgHQW2FFAA93aS/bZDTyHEAhJSUVcOLK1x27doEpU6aAXquDg4cOsp+C7Y48wnoSluykiR/zeuyNmBjYunkzPMKC7Pl+L2jcuLEcE4WqUcP9+/dh+dJlOGF5yIVdq052PdaeIUNGQMiUYJg5czq+vBaGDpO+0MsElga98IplKzj9NHMaVKxQARo0kvRYyiNVFILWe+ctWAAjhg2DoKrV4fDRKNYDq1atCqVLloKp00MgPc2MBXMIUrFYy6Euff7sOYiJuQZlSpeFhYuk04kKcXExsPnbLfjOW6BVm9bZhEaQYIyoR2/ZtBkuX7zK+76ki0ZgWjodDh5YYUnPnvTJJHiEkyEqu/r160H7Dh34foPRANu3bYObMXEZ905CPZYqpr+PD2+JhoWH4wS2FO9np2Blq1I1i77M7dYB6BY6KSiJVzLFcbq9crnUdSjEyXqsSZd59yMnPdae9HQLx6OJl/05JnsonNQZ+3T79uojh0rhZOypUE7asRnzwQfsbtW8BY9PynuQvQNVN6JNy5bst2TREnbbs2fPDxz2euky7I4+Gs3uBnXrsJuYPDmY/WgsJVsxDx/e53C6dsVhi2zl+YMHDeKwzz+T7qW8ka0Yhcmffc76K/nRvWSUk5ZWi63Td3jlKTEpUeoa5EdSr+wudxv2ULJ0VEVHcfHphMViBVdUd+xXo3Li7p27fA+tGlHNprTsV6JQr+M8SCqR9OU77QC5u7tzeBKqXXSPD9Zue+7cuQPJyclQsGBBdsdh/vbvl47MtGzZArTUmpCEhAQeQpTdoKxQ+rTbUyCgAKsYlC4NNcpqWEpKCg9PvHNEZYTZxAqbkV5iIpahjqZ+tvwr70ordg8fPJCHMOmdaWeNVqoU6Jnff/89l1Ot2rWgUKFCUgDJRC4mhwX7spC1shA5+f0ToK1SRe9XyDp2vzIoArSv1/8UoVKelXxzZcwiVOKVbbEvO69si33ZcQr2JcVhwdr37wqKm2aHxLFjx1hnfVwvr4TZx0m3W0Bw8mw4LFiaYJChLwAGDx7Mqocy6ejbty/bTZo04en74yYjFEbTdiVO06ZNM+9OOHk2sMU4hLI23LF9BxF3+zZfE7dj49im/daxYz4QdxKT2E1cuiSd+Y2Puy3MqWkC9Tyxd+9e8YW8EX30yNFs+4lOng3Hx1i5EZ46dQry+/nx9ZlTp6FE8eJ8HTJtGivaXj6SMj4/fB6vAdP3MWXLlIVx48bxemz37t2hYsWKcPHCBTh65Ai8/fbbHN/Jc0IWsENs3riJT+bb817nLmxXr1qN7bZt24pVkSt5p+Py5cvs16BefbaJLp06s033/XfHjr/Nd6UvC0+lx5Yu+Rqcu3geYm7GwLq168DF5AJGHFMLFysC1/64Clq9jg+WDew/ADZv3gyHj0Txct3a1WsgNDwUPpv0Kfhha+/crSv079UX/h38ORQtXhS8PPP6fwdx8iQc7oo3btwI7/fuBTt27ICIhREwduxYiI29BUE1a8Cbb7wJW7dv4y6W1mMHDx0Cg4YMhqCgIIg+ehQm/Vs6aWfBulQgMBB8fXzBy9cHrl2/xkJ9ijrmJBf+spUnSlaZ8dpf08w34xdQ7fydPF8cnzwhJBClPjx48ID1VkLxI+wF9rhrJS37e508O08lWBKIIqA5oXOgfPnyfG0vtKwcxa6YKgDFOYKzYAUlLTKkEzt5PjyVYIk+vXpD/779oE7N2tDr/V6yr42sLfDQbwfhmHwcJWSq9NsUMddsPydPx00OHLD9nICTZwQF4BDKAkWHdu0zTmmdPyv93M/WrVv5g2A6REakpaaJLfIh7ebvSofcTp88xfajh8miVs2a4v596VTBsmXL2HbyfHC4xSrd7b5f98HuH36ALl26QKnSr0HL5i2gZcuW0LFjRz5ENn/+fGjfti2cO3+e4/v554ebN29Czdq12D01ZBo0ffddPlERFhYGa9asgZMnT3KYk+eALGCHWLtmjYiUv1w/e046Y9u0cRPx5cpV4qcf93DYnaQ74r0uXTlsSvBkEXtT+kyhc8dObNet8w7b69evF7NmzeLPP5w8PxxqscqoOXLESOiFuiyxcrl0FLNMmTLQsVMnqFu/HswICYFLFy/ymEnnezZt2QwJSYkQEREBxeWlR5pN79r5Hf/uYVC16mw7eX5oPkPk6ydCnfD6r9ZD/Qb14fKlS/Djnj3QsUMH/nVR0k379u0Dnu4egGMnVAsKAqNej3EbcBfcCYVOv6XUuk0b/pyS/kdK3Xt0h9ewG//6m29g8JAhPOFSunonz8YzL1DQGVc6Hbh//364cf06DcI81jp5sTyXlaeU5EdwBPVU+r0ngo5TZnyA6+SF8FSCFTkcd1RQklO6VHLndP0kjh8/zr/VqJwBVu69hEOAl5dXrmd+nUg83coT/uvSqTMvUqxbtw46d+4sh0gCtRceXdMBauqy8ypUgg5lx8TE8DXZyr3BwcFOoeYFbAkOoSxQKAsOBH1Jt2nTJv688Nq1a+x3NDpabN++XeCsWJQrV04cOXKE/VG/5fios/IJjJ07/it+2rOHwzZ+8624c/cuh+/cKf0k7eiRo8T4D8fx9crIlRmnMZw8nqdeoKCvw3/8YTcMHDiQP2cYPXo0bNu2DWfCBvj0k0kwNXgyb8XdvXMHyr9dnrfy5s2dCzdvxMC6NWv5BzmaNmrMP6K1G9P5aNx4WBkZCefPneMFi6+//pqfgwKG6V/M4K/LA/wLQIsWLdjfyROQBewQy5YuFRvWb+Drw1FRbAcFBbE9ctgItuvUrM32sCFDxd2kOyIpMYl/Ml75lnX8+PECu1i+Vlp/1cpV2B41YiSfjaLlyanBU9ivfdt2IvrIUb5Weg0nufNUY2z//v2hY6eOfF25UiVYtmwZn2Ei6MTEimXLITUtFdJTzdyKqfUdiYqCUiVLwvLlyzke+QUGBsKNq9fBxdWVP7UkN0Gb9bfiYmHy1CmQnPqIj7LevHULDh4+xAsbjozVryyygPPMd999Jw4dPJTxQ5eE8mssxLx589hevXo12/RluAL9OCVBPzn/66+/8jWNvfSrKBs2bBAJCQk8vkZGSsuVZNMYTSzFXkIZv50t9sk8kx6r3Kq0IHLbt6as7qzYn6bIypPudfI4AP4f9ikjFgXUeCE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4106333"/>
            <a:ext cx="1187766" cy="12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2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49224"/>
            <a:ext cx="10396882" cy="1151965"/>
          </a:xfrm>
        </p:spPr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"Impossible is not a fact, it's an attitude"  </a:t>
            </a:r>
            <a:r>
              <a:rPr lang="en-US" dirty="0" smtClean="0"/>
              <a:t>  Christiana </a:t>
            </a:r>
            <a:r>
              <a:rPr lang="en-US" dirty="0" err="1" smtClean="0"/>
              <a:t>Figueres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fr-FR" dirty="0" smtClean="0"/>
              <a:t>diplomate </a:t>
            </a:r>
            <a:r>
              <a:rPr lang="fr-FR" dirty="0"/>
              <a:t>du Costa Rica. Elle est secrétaire exécutive de la Convention-cadre des Nations unies sur les changements climatiques entre 2010 et 2016</a:t>
            </a:r>
            <a:r>
              <a:rPr lang="fr-FR" dirty="0" smtClean="0"/>
              <a:t>.</a:t>
            </a:r>
          </a:p>
          <a:p>
            <a:pPr marL="0" indent="0" algn="ctr">
              <a:buNone/>
            </a:pPr>
            <a:r>
              <a:rPr lang="fr-FR" sz="1600" dirty="0" smtClean="0"/>
              <a:t>HOMMAGE ET Partage avec les collègues de GLASGOW  suite à la participation au </a:t>
            </a:r>
            <a:r>
              <a:rPr lang="fr-FR" dirty="0" smtClean="0"/>
              <a:t>programme ERASMUS +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922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91" y="1"/>
            <a:ext cx="9168449" cy="51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5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29" y="294968"/>
            <a:ext cx="7433187" cy="5043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854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SEPTEMBRE 2022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OUVERTURE   : 7 CLASSES DE SECONDE   250 ELEVES  ENVIRON (8 si besoin)</a:t>
            </a:r>
          </a:p>
          <a:p>
            <a:r>
              <a:rPr lang="fr-FR" dirty="0" smtClean="0"/>
              <a:t>15 ENSEIGNANTS  </a:t>
            </a:r>
          </a:p>
          <a:p>
            <a:r>
              <a:rPr lang="fr-FR" dirty="0" smtClean="0"/>
              <a:t>1 CHEF D’ établissement  /   1  adjoint GESTIONNAIRE /    1 CPE   /  2 AED  /    1   infirmière  </a:t>
            </a:r>
          </a:p>
          <a:p>
            <a:r>
              <a:rPr lang="fr-FR" dirty="0" smtClean="0"/>
              <a:t>Secrétariat Administratif </a:t>
            </a:r>
          </a:p>
          <a:p>
            <a:r>
              <a:rPr lang="fr-FR" dirty="0" smtClean="0"/>
              <a:t>AGENTS  du  CONSEIL REGIONAL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40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LIEU DE   FORMATION ET D’EDUCATION VIE  CITOYENNE  ET VIE SOCIALE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3080" indent="-342720">
              <a:spcBef>
                <a:spcPts val="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spc="-1" dirty="0"/>
              <a:t>Le Foyer des lycéens </a:t>
            </a:r>
          </a:p>
          <a:p>
            <a:pPr marL="343080" indent="-342720">
              <a:spcBef>
                <a:spcPts val="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spc="-1" dirty="0">
                <a:solidFill>
                  <a:prstClr val="black"/>
                </a:solidFill>
              </a:rPr>
              <a:t>Le Centre de documentation</a:t>
            </a:r>
          </a:p>
          <a:p>
            <a:pPr marL="343080" indent="-342720">
              <a:spcBef>
                <a:spcPts val="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spc="-1" dirty="0"/>
              <a:t>La Maison des lycéens</a:t>
            </a:r>
          </a:p>
          <a:p>
            <a:pPr marL="343080" indent="-342720">
              <a:spcBef>
                <a:spcPts val="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spc="-1" dirty="0"/>
              <a:t>Le Conseil de vie lycéenne </a:t>
            </a:r>
            <a:endParaRPr lang="fr-FR" sz="2400" spc="-1" dirty="0">
              <a:solidFill>
                <a:prstClr val="black"/>
              </a:solidFill>
            </a:endParaRPr>
          </a:p>
          <a:p>
            <a:pPr marL="343080" indent="-342720">
              <a:spcBef>
                <a:spcPts val="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spc="-1" dirty="0"/>
              <a:t>Le Comité d’éducation à la santé et à la citoyenneté, </a:t>
            </a:r>
            <a:r>
              <a:rPr lang="fr-FR" sz="2400" spc="-1" dirty="0" smtClean="0"/>
              <a:t>ET </a:t>
            </a:r>
            <a:r>
              <a:rPr lang="fr-FR" sz="2400" spc="-1" dirty="0"/>
              <a:t>à </a:t>
            </a:r>
            <a:r>
              <a:rPr lang="fr-FR" sz="2400" spc="-1" dirty="0" smtClean="0"/>
              <a:t>L’ ENVIRONNEMENT</a:t>
            </a:r>
            <a:endParaRPr lang="fr-FR" sz="2400" spc="-1" dirty="0"/>
          </a:p>
          <a:p>
            <a:pPr marL="360">
              <a:spcBef>
                <a:spcPts val="0"/>
              </a:spcBef>
              <a:buClr>
                <a:srgbClr val="000000"/>
              </a:buClr>
              <a:defRPr/>
            </a:pPr>
            <a:endParaRPr lang="fr-FR" sz="2400" spc="-1" dirty="0">
              <a:solidFill>
                <a:prstClr val="black"/>
              </a:solidFill>
            </a:endParaRPr>
          </a:p>
          <a:p>
            <a:pPr marL="360">
              <a:spcBef>
                <a:spcPts val="0"/>
              </a:spcBef>
              <a:buClr>
                <a:srgbClr val="000000"/>
              </a:buClr>
              <a:defRPr/>
            </a:pPr>
            <a:r>
              <a:rPr lang="fr-FR" b="1" spc="-1" dirty="0">
                <a:solidFill>
                  <a:srgbClr val="0070C0"/>
                </a:solidFill>
              </a:rPr>
              <a:t>Dès son arrivée en 2GT le lycéen va </a:t>
            </a:r>
            <a:r>
              <a:rPr lang="fr-FR" b="1" spc="-1" dirty="0" smtClean="0">
                <a:solidFill>
                  <a:srgbClr val="0070C0"/>
                </a:solidFill>
              </a:rPr>
              <a:t>construire </a:t>
            </a:r>
            <a:r>
              <a:rPr lang="fr-FR" b="1" spc="-1" dirty="0">
                <a:solidFill>
                  <a:srgbClr val="0070C0"/>
                </a:solidFill>
              </a:rPr>
              <a:t>pas à pas sa « mallette </a:t>
            </a:r>
            <a:r>
              <a:rPr lang="fr-FR" b="1" spc="-1" dirty="0" err="1">
                <a:solidFill>
                  <a:srgbClr val="0070C0"/>
                </a:solidFill>
              </a:rPr>
              <a:t>Parcoursup</a:t>
            </a:r>
            <a:r>
              <a:rPr lang="fr-FR" b="1" spc="-1" dirty="0">
                <a:solidFill>
                  <a:srgbClr val="0070C0"/>
                </a:solidFill>
              </a:rPr>
              <a:t> »</a:t>
            </a:r>
            <a:endParaRPr lang="fr-FR" b="1" i="1" spc="-1" dirty="0">
              <a:solidFill>
                <a:srgbClr val="0070C0"/>
              </a:solidFill>
            </a:endParaRPr>
          </a:p>
          <a:p>
            <a:pPr marL="360" algn="r">
              <a:spcBef>
                <a:spcPts val="0"/>
              </a:spcBef>
              <a:buClr>
                <a:srgbClr val="000000"/>
              </a:buClr>
              <a:defRPr/>
            </a:pPr>
            <a:endParaRPr lang="fr-FR" i="1" spc="-1" dirty="0"/>
          </a:p>
        </p:txBody>
      </p:sp>
    </p:spTree>
    <p:extLst>
      <p:ext uri="{BB962C8B-B14F-4D97-AF65-F5344CB8AC3E}">
        <p14:creationId xmlns:p14="http://schemas.microsoft.com/office/powerpoint/2010/main" val="140267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DISPOSITIFS PARTICULIERS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196850" indent="0" algn="ctr">
              <a:spcBef>
                <a:spcPts val="625"/>
              </a:spcBef>
              <a:buClr>
                <a:srgbClr val="000000"/>
              </a:buClr>
              <a:buSzTx/>
              <a:buNone/>
            </a:pPr>
            <a:r>
              <a:rPr lang="fr-FR" altLang="fr-FR" sz="2800" b="1" dirty="0">
                <a:solidFill>
                  <a:srgbClr val="0070C0"/>
                </a:solidFill>
                <a:latin typeface="Impact" panose="020B080603090205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Les ateliers du mercredi après-midi  </a:t>
            </a:r>
            <a:r>
              <a:rPr lang="fr-FR" altLang="fr-FR" sz="2800" b="1" dirty="0" smtClean="0">
                <a:solidFill>
                  <a:srgbClr val="0070C0"/>
                </a:solidFill>
                <a:latin typeface="Impact" panose="020B080603090205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jusqu’à 17h00</a:t>
            </a:r>
            <a:endParaRPr lang="fr-FR" altLang="fr-FR" sz="2800" b="1" dirty="0">
              <a:solidFill>
                <a:srgbClr val="0070C0"/>
              </a:solidFill>
              <a:latin typeface="Impact" panose="020B080603090205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654050" indent="-457200">
              <a:spcBef>
                <a:spcPts val="625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q"/>
            </a:pPr>
            <a:r>
              <a:rPr lang="fr-FR" altLang="fr-FR" sz="2800" dirty="0">
                <a:latin typeface="Impact" panose="020B080603090205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Aide et soutien toutes disciplines/Méthodologie </a:t>
            </a:r>
            <a:r>
              <a:rPr lang="fr-FR" altLang="fr-FR" sz="2800" dirty="0" smtClean="0">
                <a:latin typeface="Impact" panose="020B080603090205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/</a:t>
            </a:r>
          </a:p>
          <a:p>
            <a:pPr marL="196850" indent="0">
              <a:spcBef>
                <a:spcPts val="625"/>
              </a:spcBef>
              <a:buClr>
                <a:srgbClr val="000000"/>
              </a:buClr>
              <a:buSzTx/>
              <a:buNone/>
            </a:pPr>
            <a:r>
              <a:rPr lang="fr-FR" altLang="fr-FR" sz="2800" dirty="0" smtClean="0">
                <a:latin typeface="Impact" panose="020B080603090205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DEVOIRS FAITS collège /lycée</a:t>
            </a:r>
            <a:endParaRPr lang="fr-FR" altLang="fr-FR" sz="2800" dirty="0">
              <a:latin typeface="Impact" panose="020B080603090205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654050" indent="-457200">
              <a:spcBef>
                <a:spcPts val="625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q"/>
            </a:pPr>
            <a:r>
              <a:rPr lang="fr-FR" altLang="fr-FR" sz="2800" dirty="0" smtClean="0">
                <a:latin typeface="Impact" panose="020B080603090205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Atelier «</a:t>
            </a:r>
            <a:r>
              <a:rPr lang="fr-FR" altLang="fr-FR" sz="2800" dirty="0">
                <a:latin typeface="Impact" panose="020B080603090205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 </a:t>
            </a:r>
            <a:r>
              <a:rPr lang="fr-FR" altLang="fr-FR" sz="2800" dirty="0" smtClean="0">
                <a:latin typeface="Impact" panose="020B080603090205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coaching</a:t>
            </a:r>
            <a:r>
              <a:rPr lang="fr-FR" altLang="fr-FR" sz="2800" dirty="0">
                <a:latin typeface="Impact" panose="020B080603090205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 »</a:t>
            </a:r>
          </a:p>
          <a:p>
            <a:pPr marL="654050" indent="-457200">
              <a:spcBef>
                <a:spcPts val="625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q"/>
            </a:pPr>
            <a:r>
              <a:rPr lang="fr-FR" altLang="fr-FR" sz="2800" dirty="0">
                <a:latin typeface="Impact" panose="020B080603090205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Les activités sportives de </a:t>
            </a:r>
            <a:r>
              <a:rPr lang="fr-FR" altLang="fr-FR" sz="2800" dirty="0" smtClean="0">
                <a:latin typeface="Impact" panose="020B080603090205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l’AS</a:t>
            </a:r>
          </a:p>
          <a:p>
            <a:pPr marL="654050" indent="-457200">
              <a:spcBef>
                <a:spcPts val="625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q"/>
            </a:pPr>
            <a:r>
              <a:rPr lang="fr-FR" altLang="fr-FR" sz="2800" dirty="0" smtClean="0">
                <a:latin typeface="Impact" panose="020B080603090205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ORIENTATION AVEC L’ESSEC </a:t>
            </a:r>
          </a:p>
          <a:p>
            <a:pPr marL="654050" indent="-457200">
              <a:spcBef>
                <a:spcPts val="625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q"/>
            </a:pPr>
            <a:r>
              <a:rPr lang="fr-FR" altLang="fr-FR" sz="2800" dirty="0" smtClean="0">
                <a:latin typeface="Impact" panose="020B080603090205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ATELIERS MUSICAUX et CHANT CHORAL</a:t>
            </a:r>
            <a:endParaRPr lang="fr-FR" altLang="fr-FR" sz="2800" dirty="0">
              <a:latin typeface="Impact" panose="020B080603090205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9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304800"/>
            <a:ext cx="10396882" cy="95097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SECONDE GÉN</a:t>
            </a:r>
            <a:r>
              <a:rPr lang="fr-FR" dirty="0"/>
              <a:t>É</a:t>
            </a:r>
            <a:r>
              <a:rPr lang="fr-FR" dirty="0" smtClean="0"/>
              <a:t>RALE ET TECHNOLOGIQUE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2837788"/>
          </a:xfrm>
        </p:spPr>
        <p:txBody>
          <a:bodyPr>
            <a:normAutofit/>
          </a:bodyPr>
          <a:lstStyle/>
          <a:p>
            <a:r>
              <a:rPr lang="fr-FR" sz="4400" dirty="0" smtClean="0"/>
              <a:t>LES ENSEIGNEMENTS COMMUNS</a:t>
            </a:r>
          </a:p>
          <a:p>
            <a:endParaRPr lang="fr-FR" sz="4400" dirty="0"/>
          </a:p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59238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924814"/>
              </p:ext>
            </p:extLst>
          </p:nvPr>
        </p:nvGraphicFramePr>
        <p:xfrm>
          <a:off x="583660" y="280416"/>
          <a:ext cx="10038945" cy="5315712"/>
        </p:xfrm>
        <a:graphic>
          <a:graphicData uri="http://schemas.openxmlformats.org/drawingml/2006/table">
            <a:tbl>
              <a:tblPr/>
              <a:tblGrid>
                <a:gridCol w="5233481">
                  <a:extLst>
                    <a:ext uri="{9D8B030D-6E8A-4147-A177-3AD203B41FA5}">
                      <a16:colId xmlns:a16="http://schemas.microsoft.com/office/drawing/2014/main" val="1632142606"/>
                    </a:ext>
                  </a:extLst>
                </a:gridCol>
                <a:gridCol w="4805464">
                  <a:extLst>
                    <a:ext uri="{9D8B030D-6E8A-4147-A177-3AD203B41FA5}">
                      <a16:colId xmlns:a16="http://schemas.microsoft.com/office/drawing/2014/main" val="439386309"/>
                    </a:ext>
                  </a:extLst>
                </a:gridCol>
              </a:tblGrid>
              <a:tr h="5315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Français 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Histoire Géographie 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Enseignement civique et moral 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Langues vivantes A et B 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Sciences économiques et sociales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Mathématiques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Physique – Chimie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Sciences de la vie et de la Terre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Education physique et sportive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Impact" panose="020B0806030902050204" pitchFamily="34" charset="0"/>
                        </a:rPr>
                        <a:t>Sciences numériques et technologie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2400" b="1" strike="noStrike" spc="-1" dirty="0" smtClean="0">
                          <a:solidFill>
                            <a:srgbClr val="0070C0"/>
                          </a:solidFill>
                          <a:latin typeface="Impact" panose="020B0806030902050204" pitchFamily="34" charset="0"/>
                        </a:rPr>
                        <a:t>Accompagnement  </a:t>
                      </a:r>
                      <a:r>
                        <a:rPr lang="fr-FR" sz="2400" b="1" strike="noStrike" spc="-1" dirty="0">
                          <a:solidFill>
                            <a:srgbClr val="0070C0"/>
                          </a:solidFill>
                          <a:latin typeface="Impact" panose="020B0806030902050204" pitchFamily="34" charset="0"/>
                        </a:rPr>
                        <a:t>à orientation (1h hebdomadaire + actions spécifiques)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</a:txBody>
                  <a:tcPr marL="68400" marR="68400" marT="45568" marB="45568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4h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3h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0h30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5h30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1h30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4h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3h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1h30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Impact" panose="020B0806030902050204" pitchFamily="34" charset="0"/>
                        </a:rPr>
                        <a:t>2h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Impact" panose="020B0806030902050204" pitchFamily="34" charset="0"/>
                        </a:rPr>
                        <a:t>1h30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fr-FR" sz="2400" b="1" strike="noStrike" spc="-1" dirty="0">
                        <a:solidFill>
                          <a:srgbClr val="0070C0"/>
                        </a:solidFill>
                        <a:latin typeface="Impact" panose="020B0806030902050204" pitchFamily="34" charset="0"/>
                        <a:ea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70C0"/>
                          </a:solidFill>
                          <a:latin typeface="Impact" panose="020B0806030902050204" pitchFamily="34" charset="0"/>
                          <a:ea typeface="Calibri"/>
                        </a:rPr>
                        <a:t>1h</a:t>
                      </a:r>
                      <a:endParaRPr lang="fr-FR" sz="2400" b="0" strike="noStrike" spc="-1" dirty="0">
                        <a:latin typeface="Impact" panose="020B0806030902050204" pitchFamily="34" charset="0"/>
                      </a:endParaRPr>
                    </a:p>
                  </a:txBody>
                  <a:tcPr marL="68400" marR="68400" marT="45568" marB="455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840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659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416</TotalTime>
  <Words>631</Words>
  <Application>Microsoft Office PowerPoint</Application>
  <PresentationFormat>Grand écran</PresentationFormat>
  <Paragraphs>145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American Typewriter</vt:lpstr>
      <vt:lpstr>Arial</vt:lpstr>
      <vt:lpstr>Calibri</vt:lpstr>
      <vt:lpstr>Comic Sans MS</vt:lpstr>
      <vt:lpstr>DejaVu Sans</vt:lpstr>
      <vt:lpstr>Impact</vt:lpstr>
      <vt:lpstr>Times New Roman</vt:lpstr>
      <vt:lpstr>Wingdings</vt:lpstr>
      <vt:lpstr>Grand événement</vt:lpstr>
      <vt:lpstr>        RÉUNION  PARENTS ET ÉLEVES  NIVEAU TROISIEME   LUNDI 16 MAI 2022  18H30  Salle Emy les Prés</vt:lpstr>
      <vt:lpstr> LE Nouveau lycée de Cormeilles-en-Parisis</vt:lpstr>
      <vt:lpstr>Présentation PowerPoint</vt:lpstr>
      <vt:lpstr>Présentation PowerPoint</vt:lpstr>
      <vt:lpstr>SEPTEMBRE 2022</vt:lpstr>
      <vt:lpstr>UN LIEU DE   FORMATION ET D’EDUCATION VIE  CITOYENNE  ET VIE SOCIALE  </vt:lpstr>
      <vt:lpstr>DISPOSITIFS PARTICULIERS</vt:lpstr>
      <vt:lpstr>LA SECONDE GÉNÉRALE ET TECHNOLOGIQUE</vt:lpstr>
      <vt:lpstr>Présentation PowerPoint</vt:lpstr>
      <vt:lpstr>Langues vivantes  et enseignements optionnels</vt:lpstr>
      <vt:lpstr>LANGUES ET CULTURES DE L’ Antiquité</vt:lpstr>
      <vt:lpstr>LA PREMIèRE GéNéRALE ET TECHNOLOGIQUE</vt:lpstr>
      <vt:lpstr>LES ENSEIGNEMENTS DE SPéCIALITé EN  PREMIéRE Proposés A LA rentrée 2023             4 HEURES </vt:lpstr>
      <vt:lpstr>LA TERMINALE  Sous réserve de modifications des programmes</vt:lpstr>
      <vt:lpstr>Enseignements communs  </vt:lpstr>
      <vt:lpstr>LE BACCALAURéAT GéNéRAL</vt:lpstr>
      <vt:lpstr> exemples de Partenariat culturel </vt:lpstr>
      <vt:lpstr>SITES  à VENIR pour vous informer </vt:lpstr>
      <vt:lpstr>LOGISTIQUE et informations </vt:lpstr>
      <vt:lpstr>CONCLUSION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 NOUVEAU LYCEE CORMEILLES EN PARISIS</dc:title>
  <dc:creator>lidia.auclair</dc:creator>
  <cp:lastModifiedBy>Catherine-Suzan Abraham</cp:lastModifiedBy>
  <cp:revision>82</cp:revision>
  <dcterms:created xsi:type="dcterms:W3CDTF">2022-05-02T14:37:32Z</dcterms:created>
  <dcterms:modified xsi:type="dcterms:W3CDTF">2022-05-19T13:25:34Z</dcterms:modified>
</cp:coreProperties>
</file>